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57" r:id="rId3"/>
    <p:sldId id="270" r:id="rId4"/>
    <p:sldId id="271" r:id="rId5"/>
    <p:sldId id="269" r:id="rId6"/>
    <p:sldId id="272" r:id="rId7"/>
    <p:sldId id="273" r:id="rId8"/>
    <p:sldId id="261" r:id="rId9"/>
    <p:sldId id="264" r:id="rId10"/>
    <p:sldId id="265" r:id="rId11"/>
    <p:sldId id="258" r:id="rId12"/>
    <p:sldId id="262" r:id="rId13"/>
    <p:sldId id="259" r:id="rId14"/>
    <p:sldId id="267" r:id="rId15"/>
    <p:sldId id="260" r:id="rId16"/>
    <p:sldId id="268" r:id="rId17"/>
    <p:sldId id="274"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BDED"/>
    <a:srgbClr val="00ABE3"/>
    <a:srgbClr val="0073A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692"/>
    <p:restoredTop sz="94703"/>
  </p:normalViewPr>
  <p:slideViewPr>
    <p:cSldViewPr snapToGrid="0" snapToObjects="1">
      <p:cViewPr varScale="1">
        <p:scale>
          <a:sx n="106" d="100"/>
          <a:sy n="106" d="100"/>
        </p:scale>
        <p:origin x="75" y="14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4FEB6A-56E9-A449-A543-F0DEB7A7E22C}" type="datetimeFigureOut">
              <a:rPr lang="en-US" smtClean="0"/>
              <a:t>9/13/2021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67ABDF-A842-9845-9A02-0EE654FF3CF2}" type="slidenum">
              <a:rPr lang="en-US" smtClean="0"/>
              <a:t>‹#›</a:t>
            </a:fld>
            <a:endParaRPr lang="en-US"/>
          </a:p>
        </p:txBody>
      </p:sp>
    </p:spTree>
    <p:extLst>
      <p:ext uri="{BB962C8B-B14F-4D97-AF65-F5344CB8AC3E}">
        <p14:creationId xmlns:p14="http://schemas.microsoft.com/office/powerpoint/2010/main" val="4017002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67ABDF-A842-9845-9A02-0EE654FF3CF2}" type="slidenum">
              <a:rPr lang="en-US" smtClean="0"/>
              <a:t>1</a:t>
            </a:fld>
            <a:endParaRPr lang="en-US"/>
          </a:p>
        </p:txBody>
      </p:sp>
    </p:spTree>
    <p:extLst>
      <p:ext uri="{BB962C8B-B14F-4D97-AF65-F5344CB8AC3E}">
        <p14:creationId xmlns:p14="http://schemas.microsoft.com/office/powerpoint/2010/main" val="34724220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B05F204-C065-CB43-9778-8018A1B707A1}"/>
              </a:ext>
            </a:extLst>
          </p:cNvPr>
          <p:cNvSpPr>
            <a:spLocks noGrp="1"/>
          </p:cNvSpPr>
          <p:nvPr>
            <p:ph type="ctrTitle"/>
          </p:nvPr>
        </p:nvSpPr>
        <p:spPr>
          <a:xfrm>
            <a:off x="1524000" y="1122363"/>
            <a:ext cx="9144000" cy="2387600"/>
          </a:xfrm>
        </p:spPr>
        <p:txBody>
          <a:bodyPr anchor="b">
            <a:normAutofit/>
          </a:bodyPr>
          <a:lstStyle>
            <a:lvl1pPr algn="ctr">
              <a:defRPr sz="4800" b="1" i="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xmlns="" id="{4D72ED1D-D8A1-9B42-A94E-1D5E0F8658D5}"/>
              </a:ext>
            </a:extLst>
          </p:cNvPr>
          <p:cNvSpPr>
            <a:spLocks noGrp="1"/>
          </p:cNvSpPr>
          <p:nvPr>
            <p:ph type="subTitle" idx="1"/>
          </p:nvPr>
        </p:nvSpPr>
        <p:spPr>
          <a:xfrm>
            <a:off x="1524000" y="3602038"/>
            <a:ext cx="9144000" cy="1655762"/>
          </a:xfrm>
        </p:spPr>
        <p:txBody>
          <a:bodyPr/>
          <a:lstStyle>
            <a:lvl1pPr marL="0" indent="0" algn="ctr">
              <a:buNone/>
              <a:defRPr sz="2400" b="0" i="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Rectangle 6">
            <a:extLst>
              <a:ext uri="{FF2B5EF4-FFF2-40B4-BE49-F238E27FC236}">
                <a16:creationId xmlns:a16="http://schemas.microsoft.com/office/drawing/2014/main" xmlns="" id="{E025D647-A1A4-1F40-A7C1-8F15E62DBB49}"/>
              </a:ext>
            </a:extLst>
          </p:cNvPr>
          <p:cNvSpPr/>
          <p:nvPr userDrawn="1"/>
        </p:nvSpPr>
        <p:spPr>
          <a:xfrm>
            <a:off x="11353800" y="6148551"/>
            <a:ext cx="531610" cy="709449"/>
          </a:xfrm>
          <a:prstGeom prst="rect">
            <a:avLst/>
          </a:prstGeom>
          <a:solidFill>
            <a:srgbClr val="0073A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xmlns="" id="{12C71502-7FCB-5741-A8DE-B30661EC0AC5}"/>
              </a:ext>
            </a:extLst>
          </p:cNvPr>
          <p:cNvSpPr txBox="1">
            <a:spLocks/>
          </p:cNvSpPr>
          <p:nvPr userDrawn="1"/>
        </p:nvSpPr>
        <p:spPr>
          <a:xfrm>
            <a:off x="11325578" y="6148551"/>
            <a:ext cx="590337" cy="519167"/>
          </a:xfrm>
          <a:prstGeom prst="rect">
            <a:avLst/>
          </a:prstGeom>
        </p:spPr>
        <p:txBody>
          <a:bodyPr vert="horz" lIns="91440" tIns="45720" rIns="91440" bIns="45720" rtlCol="0" anchor="ctr"/>
          <a:lstStyle>
            <a:defPPr>
              <a:defRPr lang="en-US"/>
            </a:defPPr>
            <a:lvl1pPr marL="0" algn="ctr" defTabSz="914400" rtl="0" eaLnBrk="1" latinLnBrk="0" hangingPunct="1">
              <a:defRPr sz="2400" kern="1200">
                <a:solidFill>
                  <a:schemeClr val="bg1"/>
                </a:solidFill>
                <a:latin typeface="Arial Black"/>
                <a:ea typeface="+mn-ea"/>
                <a:cs typeface="Arial Black"/>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22CB3C-6650-E841-A3E1-3EB3E24AB736}" type="slidenum">
              <a:rPr lang="en-US" smtClean="0"/>
              <a:pPr/>
              <a:t>‹#›</a:t>
            </a:fld>
            <a:endParaRPr lang="en-US" dirty="0"/>
          </a:p>
        </p:txBody>
      </p:sp>
      <p:pic>
        <p:nvPicPr>
          <p:cNvPr id="10" name="Picture 9">
            <a:extLst>
              <a:ext uri="{FF2B5EF4-FFF2-40B4-BE49-F238E27FC236}">
                <a16:creationId xmlns:a16="http://schemas.microsoft.com/office/drawing/2014/main" xmlns="" id="{D51ADDE7-80BA-D744-AF5E-89D6886ADAC9}"/>
              </a:ext>
            </a:extLst>
          </p:cNvPr>
          <p:cNvPicPr>
            <a:picLocks noChangeAspect="1"/>
          </p:cNvPicPr>
          <p:nvPr userDrawn="1"/>
        </p:nvPicPr>
        <p:blipFill>
          <a:blip r:embed="rId2"/>
          <a:stretch>
            <a:fillRect/>
          </a:stretch>
        </p:blipFill>
        <p:spPr>
          <a:xfrm>
            <a:off x="9723863" y="223695"/>
            <a:ext cx="2161546" cy="710778"/>
          </a:xfrm>
          <a:prstGeom prst="rect">
            <a:avLst/>
          </a:prstGeom>
        </p:spPr>
      </p:pic>
      <p:sp>
        <p:nvSpPr>
          <p:cNvPr id="14" name="Subtitle 2">
            <a:extLst>
              <a:ext uri="{FF2B5EF4-FFF2-40B4-BE49-F238E27FC236}">
                <a16:creationId xmlns:a16="http://schemas.microsoft.com/office/drawing/2014/main" xmlns="" id="{346C2889-B6B3-4040-847F-4CB84BB24BB5}"/>
              </a:ext>
            </a:extLst>
          </p:cNvPr>
          <p:cNvSpPr txBox="1">
            <a:spLocks/>
          </p:cNvSpPr>
          <p:nvPr userDrawn="1"/>
        </p:nvSpPr>
        <p:spPr>
          <a:xfrm>
            <a:off x="9065254" y="6148551"/>
            <a:ext cx="2161546" cy="485754"/>
          </a:xfrm>
          <a:prstGeom prst="rect">
            <a:avLst/>
          </a:prstGeom>
        </p:spPr>
        <p:txBody>
          <a:bodyPr vert="horz" wrap="square" lIns="91440" tIns="45720" rIns="0" bIns="45720" rtlCol="0" anchor="ctr"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2400" b="0" i="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1200" b="1" dirty="0" err="1">
                <a:solidFill>
                  <a:srgbClr val="0073AF"/>
                </a:solidFill>
              </a:rPr>
              <a:t>www.threelinks.com</a:t>
            </a:r>
            <a:endParaRPr lang="en-US" sz="1200" b="1" dirty="0">
              <a:solidFill>
                <a:srgbClr val="0073AF"/>
              </a:solidFill>
            </a:endParaRPr>
          </a:p>
        </p:txBody>
      </p:sp>
    </p:spTree>
    <p:extLst>
      <p:ext uri="{BB962C8B-B14F-4D97-AF65-F5344CB8AC3E}">
        <p14:creationId xmlns:p14="http://schemas.microsoft.com/office/powerpoint/2010/main" val="1184837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C530AF0-54DE-8649-B992-E0F8731DA1A5}"/>
              </a:ext>
            </a:extLst>
          </p:cNvPr>
          <p:cNvSpPr>
            <a:spLocks noGrp="1"/>
          </p:cNvSpPr>
          <p:nvPr>
            <p:ph type="title"/>
          </p:nvPr>
        </p:nvSpPr>
        <p:spPr>
          <a:xfrm>
            <a:off x="838200" y="223696"/>
            <a:ext cx="8534400" cy="710778"/>
          </a:xfrm>
          <a:solidFill>
            <a:schemeClr val="bg1"/>
          </a:solidFill>
        </p:spPr>
        <p:txBody>
          <a:bodyPr>
            <a:normAutofit/>
          </a:bodyPr>
          <a:lstStyle>
            <a:lvl1pPr>
              <a:defRPr sz="3600" b="1" i="0">
                <a:solidFill>
                  <a:srgbClr val="0073AF"/>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xmlns="" id="{862B38DF-CBA9-3F42-A679-4A0D4CD01DB9}"/>
              </a:ext>
            </a:extLst>
          </p:cNvPr>
          <p:cNvSpPr>
            <a:spLocks noGrp="1"/>
          </p:cNvSpPr>
          <p:nvPr>
            <p:ph idx="1"/>
          </p:nvPr>
        </p:nvSpPr>
        <p:spPr>
          <a:xfrm>
            <a:off x="838200" y="1618488"/>
            <a:ext cx="10515600" cy="4339781"/>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xmlns="" id="{3FCBF46C-291F-5842-9F40-B73F5102E07B}"/>
              </a:ext>
            </a:extLst>
          </p:cNvPr>
          <p:cNvSpPr/>
          <p:nvPr userDrawn="1"/>
        </p:nvSpPr>
        <p:spPr>
          <a:xfrm>
            <a:off x="11353800" y="6148551"/>
            <a:ext cx="531610" cy="709449"/>
          </a:xfrm>
          <a:prstGeom prst="rect">
            <a:avLst/>
          </a:prstGeom>
          <a:solidFill>
            <a:srgbClr val="0073A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xmlns="" id="{CAB32649-BC07-7F47-B4D0-88D132EE284E}"/>
              </a:ext>
            </a:extLst>
          </p:cNvPr>
          <p:cNvSpPr txBox="1">
            <a:spLocks/>
          </p:cNvSpPr>
          <p:nvPr userDrawn="1"/>
        </p:nvSpPr>
        <p:spPr>
          <a:xfrm>
            <a:off x="11325578" y="6148551"/>
            <a:ext cx="590337" cy="519167"/>
          </a:xfrm>
          <a:prstGeom prst="rect">
            <a:avLst/>
          </a:prstGeom>
        </p:spPr>
        <p:txBody>
          <a:bodyPr vert="horz" lIns="91440" tIns="45720" rIns="91440" bIns="45720" rtlCol="0" anchor="ctr"/>
          <a:lstStyle>
            <a:defPPr>
              <a:defRPr lang="en-US"/>
            </a:defPPr>
            <a:lvl1pPr marL="0" algn="ctr" defTabSz="914400" rtl="0" eaLnBrk="1" latinLnBrk="0" hangingPunct="1">
              <a:defRPr sz="2400" kern="1200">
                <a:solidFill>
                  <a:schemeClr val="bg1"/>
                </a:solidFill>
                <a:latin typeface="Arial Black"/>
                <a:ea typeface="+mn-ea"/>
                <a:cs typeface="Arial Black"/>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22CB3C-6650-E841-A3E1-3EB3E24AB736}" type="slidenum">
              <a:rPr lang="en-US" smtClean="0"/>
              <a:pPr/>
              <a:t>‹#›</a:t>
            </a:fld>
            <a:endParaRPr lang="en-US" dirty="0"/>
          </a:p>
        </p:txBody>
      </p:sp>
      <p:pic>
        <p:nvPicPr>
          <p:cNvPr id="9" name="Picture 8">
            <a:extLst>
              <a:ext uri="{FF2B5EF4-FFF2-40B4-BE49-F238E27FC236}">
                <a16:creationId xmlns:a16="http://schemas.microsoft.com/office/drawing/2014/main" xmlns="" id="{62DB5A6D-53FD-FF4E-83D5-D8797F67F003}"/>
              </a:ext>
            </a:extLst>
          </p:cNvPr>
          <p:cNvPicPr>
            <a:picLocks noChangeAspect="1"/>
          </p:cNvPicPr>
          <p:nvPr userDrawn="1"/>
        </p:nvPicPr>
        <p:blipFill>
          <a:blip r:embed="rId2"/>
          <a:stretch>
            <a:fillRect/>
          </a:stretch>
        </p:blipFill>
        <p:spPr>
          <a:xfrm>
            <a:off x="9723863" y="223695"/>
            <a:ext cx="2161546" cy="710778"/>
          </a:xfrm>
          <a:prstGeom prst="rect">
            <a:avLst/>
          </a:prstGeom>
        </p:spPr>
      </p:pic>
      <p:sp>
        <p:nvSpPr>
          <p:cNvPr id="10" name="Subtitle 2">
            <a:extLst>
              <a:ext uri="{FF2B5EF4-FFF2-40B4-BE49-F238E27FC236}">
                <a16:creationId xmlns:a16="http://schemas.microsoft.com/office/drawing/2014/main" xmlns="" id="{BD967F02-EB7A-A145-9C5D-A8EEF9356D07}"/>
              </a:ext>
            </a:extLst>
          </p:cNvPr>
          <p:cNvSpPr txBox="1">
            <a:spLocks/>
          </p:cNvSpPr>
          <p:nvPr userDrawn="1"/>
        </p:nvSpPr>
        <p:spPr>
          <a:xfrm>
            <a:off x="9065254" y="6148551"/>
            <a:ext cx="2161546" cy="485754"/>
          </a:xfrm>
          <a:prstGeom prst="rect">
            <a:avLst/>
          </a:prstGeom>
        </p:spPr>
        <p:txBody>
          <a:bodyPr vert="horz" wrap="square" lIns="91440" tIns="45720" rIns="0" bIns="45720" rtlCol="0" anchor="ctr"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2400" b="0" i="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1200" b="1" dirty="0" err="1">
                <a:solidFill>
                  <a:srgbClr val="0073AF"/>
                </a:solidFill>
              </a:rPr>
              <a:t>www.threelinks.com</a:t>
            </a:r>
            <a:endParaRPr lang="en-US" sz="1200" b="1" dirty="0">
              <a:solidFill>
                <a:srgbClr val="0073AF"/>
              </a:solidFill>
            </a:endParaRPr>
          </a:p>
        </p:txBody>
      </p:sp>
    </p:spTree>
    <p:extLst>
      <p:ext uri="{BB962C8B-B14F-4D97-AF65-F5344CB8AC3E}">
        <p14:creationId xmlns:p14="http://schemas.microsoft.com/office/powerpoint/2010/main" val="7247701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C3E11AF-7845-2E42-AF14-FC6AEA7921E9}"/>
              </a:ext>
            </a:extLst>
          </p:cNvPr>
          <p:cNvSpPr>
            <a:spLocks noGrp="1"/>
          </p:cNvSpPr>
          <p:nvPr>
            <p:ph type="title"/>
          </p:nvPr>
        </p:nvSpPr>
        <p:spPr>
          <a:xfrm>
            <a:off x="838200" y="223696"/>
            <a:ext cx="8717280" cy="710778"/>
          </a:xfrm>
        </p:spPr>
        <p:txBody>
          <a:bodyPr/>
          <a:lstStyle>
            <a:lvl1pPr>
              <a:defRPr>
                <a:solidFill>
                  <a:srgbClr val="0073AF"/>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xmlns="" id="{B14CCC93-9B08-BB4E-9B85-F4043C7A0448}"/>
              </a:ext>
            </a:extLst>
          </p:cNvPr>
          <p:cNvSpPr>
            <a:spLocks noGrp="1"/>
          </p:cNvSpPr>
          <p:nvPr>
            <p:ph sz="half" idx="1"/>
          </p:nvPr>
        </p:nvSpPr>
        <p:spPr>
          <a:xfrm>
            <a:off x="838200" y="1660688"/>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xmlns="" id="{A03DA9BF-1D2B-C14F-9165-4E417B968578}"/>
              </a:ext>
            </a:extLst>
          </p:cNvPr>
          <p:cNvSpPr>
            <a:spLocks noGrp="1"/>
          </p:cNvSpPr>
          <p:nvPr>
            <p:ph sz="half" idx="2"/>
          </p:nvPr>
        </p:nvSpPr>
        <p:spPr>
          <a:xfrm>
            <a:off x="6172200" y="166068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xmlns="" id="{9EB93F5A-B3D6-0A44-B5A9-A30CC48B7A44}"/>
              </a:ext>
            </a:extLst>
          </p:cNvPr>
          <p:cNvSpPr/>
          <p:nvPr userDrawn="1"/>
        </p:nvSpPr>
        <p:spPr>
          <a:xfrm>
            <a:off x="11353800" y="6148551"/>
            <a:ext cx="531610" cy="709449"/>
          </a:xfrm>
          <a:prstGeom prst="rect">
            <a:avLst/>
          </a:prstGeom>
          <a:solidFill>
            <a:srgbClr val="0073A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Slide Number Placeholder 5">
            <a:extLst>
              <a:ext uri="{FF2B5EF4-FFF2-40B4-BE49-F238E27FC236}">
                <a16:creationId xmlns:a16="http://schemas.microsoft.com/office/drawing/2014/main" xmlns="" id="{3E98E2FC-BD2D-3443-B03B-A56277BE3C0F}"/>
              </a:ext>
            </a:extLst>
          </p:cNvPr>
          <p:cNvSpPr txBox="1">
            <a:spLocks/>
          </p:cNvSpPr>
          <p:nvPr userDrawn="1"/>
        </p:nvSpPr>
        <p:spPr>
          <a:xfrm>
            <a:off x="11325578" y="6148551"/>
            <a:ext cx="590337" cy="519167"/>
          </a:xfrm>
          <a:prstGeom prst="rect">
            <a:avLst/>
          </a:prstGeom>
        </p:spPr>
        <p:txBody>
          <a:bodyPr vert="horz" lIns="91440" tIns="45720" rIns="91440" bIns="45720" rtlCol="0" anchor="ctr"/>
          <a:lstStyle>
            <a:defPPr>
              <a:defRPr lang="en-US"/>
            </a:defPPr>
            <a:lvl1pPr marL="0" algn="ctr" defTabSz="914400" rtl="0" eaLnBrk="1" latinLnBrk="0" hangingPunct="1">
              <a:defRPr sz="2400" kern="1200">
                <a:solidFill>
                  <a:schemeClr val="bg1"/>
                </a:solidFill>
                <a:latin typeface="Arial Black"/>
                <a:ea typeface="+mn-ea"/>
                <a:cs typeface="Arial Black"/>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22CB3C-6650-E841-A3E1-3EB3E24AB736}" type="slidenum">
              <a:rPr lang="en-US" smtClean="0"/>
              <a:pPr/>
              <a:t>‹#›</a:t>
            </a:fld>
            <a:endParaRPr lang="en-US" dirty="0"/>
          </a:p>
        </p:txBody>
      </p:sp>
      <p:pic>
        <p:nvPicPr>
          <p:cNvPr id="10" name="Picture 9">
            <a:extLst>
              <a:ext uri="{FF2B5EF4-FFF2-40B4-BE49-F238E27FC236}">
                <a16:creationId xmlns:a16="http://schemas.microsoft.com/office/drawing/2014/main" xmlns="" id="{5683FA39-80E7-DD43-BE30-42F2F2083D2C}"/>
              </a:ext>
            </a:extLst>
          </p:cNvPr>
          <p:cNvPicPr>
            <a:picLocks noChangeAspect="1"/>
          </p:cNvPicPr>
          <p:nvPr userDrawn="1"/>
        </p:nvPicPr>
        <p:blipFill>
          <a:blip r:embed="rId2"/>
          <a:stretch>
            <a:fillRect/>
          </a:stretch>
        </p:blipFill>
        <p:spPr>
          <a:xfrm>
            <a:off x="9723863" y="223695"/>
            <a:ext cx="2161546" cy="710778"/>
          </a:xfrm>
          <a:prstGeom prst="rect">
            <a:avLst/>
          </a:prstGeom>
        </p:spPr>
      </p:pic>
      <p:sp>
        <p:nvSpPr>
          <p:cNvPr id="11" name="Subtitle 2">
            <a:extLst>
              <a:ext uri="{FF2B5EF4-FFF2-40B4-BE49-F238E27FC236}">
                <a16:creationId xmlns:a16="http://schemas.microsoft.com/office/drawing/2014/main" xmlns="" id="{89ACFC4B-4C4D-9346-B0C5-A012FFDA0847}"/>
              </a:ext>
            </a:extLst>
          </p:cNvPr>
          <p:cNvSpPr txBox="1">
            <a:spLocks/>
          </p:cNvSpPr>
          <p:nvPr userDrawn="1"/>
        </p:nvSpPr>
        <p:spPr>
          <a:xfrm>
            <a:off x="9065254" y="6148551"/>
            <a:ext cx="2161546" cy="485754"/>
          </a:xfrm>
          <a:prstGeom prst="rect">
            <a:avLst/>
          </a:prstGeom>
        </p:spPr>
        <p:txBody>
          <a:bodyPr vert="horz" wrap="square" lIns="91440" tIns="45720" rIns="0" bIns="45720" rtlCol="0" anchor="ctr"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2400" b="0" i="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1200" b="1" dirty="0" err="1">
                <a:solidFill>
                  <a:srgbClr val="0073AF"/>
                </a:solidFill>
              </a:rPr>
              <a:t>www.threelinks.com</a:t>
            </a:r>
            <a:endParaRPr lang="en-US" sz="1200" b="1" dirty="0">
              <a:solidFill>
                <a:srgbClr val="0073AF"/>
              </a:solidFill>
            </a:endParaRPr>
          </a:p>
        </p:txBody>
      </p:sp>
    </p:spTree>
    <p:extLst>
      <p:ext uri="{BB962C8B-B14F-4D97-AF65-F5344CB8AC3E}">
        <p14:creationId xmlns:p14="http://schemas.microsoft.com/office/powerpoint/2010/main" val="29974312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D2E1E21-2D7D-D440-88B5-DF125D5BEF60}"/>
              </a:ext>
            </a:extLst>
          </p:cNvPr>
          <p:cNvSpPr>
            <a:spLocks noGrp="1"/>
          </p:cNvSpPr>
          <p:nvPr>
            <p:ph type="title"/>
          </p:nvPr>
        </p:nvSpPr>
        <p:spPr>
          <a:xfrm>
            <a:off x="839788" y="223696"/>
            <a:ext cx="8733980" cy="710778"/>
          </a:xfrm>
        </p:spPr>
        <p:txBody>
          <a:bodyPr/>
          <a:lstStyle>
            <a:lvl1pPr>
              <a:defRPr>
                <a:solidFill>
                  <a:srgbClr val="0073AF"/>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xmlns="" id="{CA1C17B1-EFFD-D749-9B7D-D71CCC82D0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5005BA6C-7F73-AF47-9920-BFC7108C3997}"/>
              </a:ext>
            </a:extLst>
          </p:cNvPr>
          <p:cNvSpPr>
            <a:spLocks noGrp="1"/>
          </p:cNvSpPr>
          <p:nvPr>
            <p:ph sz="half" idx="2"/>
          </p:nvPr>
        </p:nvSpPr>
        <p:spPr>
          <a:xfrm>
            <a:off x="839788" y="2505075"/>
            <a:ext cx="5157787" cy="354825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xmlns="" id="{BD6652B5-53BE-D441-86A8-D91EAD597D3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8E78B83A-3320-4E4E-B771-B4182ADB4591}"/>
              </a:ext>
            </a:extLst>
          </p:cNvPr>
          <p:cNvSpPr>
            <a:spLocks noGrp="1"/>
          </p:cNvSpPr>
          <p:nvPr>
            <p:ph sz="quarter" idx="4"/>
          </p:nvPr>
        </p:nvSpPr>
        <p:spPr>
          <a:xfrm>
            <a:off x="6172200" y="2505075"/>
            <a:ext cx="5183188" cy="354825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a:extLst>
              <a:ext uri="{FF2B5EF4-FFF2-40B4-BE49-F238E27FC236}">
                <a16:creationId xmlns:a16="http://schemas.microsoft.com/office/drawing/2014/main" xmlns="" id="{E098454D-6842-4743-AE1E-F124CEE53106}"/>
              </a:ext>
            </a:extLst>
          </p:cNvPr>
          <p:cNvSpPr/>
          <p:nvPr userDrawn="1"/>
        </p:nvSpPr>
        <p:spPr>
          <a:xfrm>
            <a:off x="11353800" y="6148551"/>
            <a:ext cx="531610" cy="709449"/>
          </a:xfrm>
          <a:prstGeom prst="rect">
            <a:avLst/>
          </a:prstGeom>
          <a:solidFill>
            <a:srgbClr val="0073A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Slide Number Placeholder 5">
            <a:extLst>
              <a:ext uri="{FF2B5EF4-FFF2-40B4-BE49-F238E27FC236}">
                <a16:creationId xmlns:a16="http://schemas.microsoft.com/office/drawing/2014/main" xmlns="" id="{811766AA-94BA-584F-94B1-904B4446A2BA}"/>
              </a:ext>
            </a:extLst>
          </p:cNvPr>
          <p:cNvSpPr txBox="1">
            <a:spLocks/>
          </p:cNvSpPr>
          <p:nvPr userDrawn="1"/>
        </p:nvSpPr>
        <p:spPr>
          <a:xfrm>
            <a:off x="11325578" y="6148551"/>
            <a:ext cx="590337" cy="519167"/>
          </a:xfrm>
          <a:prstGeom prst="rect">
            <a:avLst/>
          </a:prstGeom>
        </p:spPr>
        <p:txBody>
          <a:bodyPr vert="horz" lIns="91440" tIns="45720" rIns="91440" bIns="45720" rtlCol="0" anchor="ctr"/>
          <a:lstStyle>
            <a:defPPr>
              <a:defRPr lang="en-US"/>
            </a:defPPr>
            <a:lvl1pPr marL="0" algn="ctr" defTabSz="914400" rtl="0" eaLnBrk="1" latinLnBrk="0" hangingPunct="1">
              <a:defRPr sz="2400" kern="1200">
                <a:solidFill>
                  <a:schemeClr val="bg1"/>
                </a:solidFill>
                <a:latin typeface="Arial Black"/>
                <a:ea typeface="+mn-ea"/>
                <a:cs typeface="Arial Black"/>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22CB3C-6650-E841-A3E1-3EB3E24AB736}" type="slidenum">
              <a:rPr lang="en-US" smtClean="0"/>
              <a:pPr/>
              <a:t>‹#›</a:t>
            </a:fld>
            <a:endParaRPr lang="en-US" dirty="0"/>
          </a:p>
        </p:txBody>
      </p:sp>
      <p:pic>
        <p:nvPicPr>
          <p:cNvPr id="12" name="Picture 11">
            <a:extLst>
              <a:ext uri="{FF2B5EF4-FFF2-40B4-BE49-F238E27FC236}">
                <a16:creationId xmlns:a16="http://schemas.microsoft.com/office/drawing/2014/main" xmlns="" id="{DBAC8574-3DE5-8142-8880-FF867599C061}"/>
              </a:ext>
            </a:extLst>
          </p:cNvPr>
          <p:cNvPicPr>
            <a:picLocks noChangeAspect="1"/>
          </p:cNvPicPr>
          <p:nvPr userDrawn="1"/>
        </p:nvPicPr>
        <p:blipFill>
          <a:blip r:embed="rId2"/>
          <a:stretch>
            <a:fillRect/>
          </a:stretch>
        </p:blipFill>
        <p:spPr>
          <a:xfrm>
            <a:off x="9723863" y="223695"/>
            <a:ext cx="2161546" cy="710778"/>
          </a:xfrm>
          <a:prstGeom prst="rect">
            <a:avLst/>
          </a:prstGeom>
        </p:spPr>
      </p:pic>
      <p:sp>
        <p:nvSpPr>
          <p:cNvPr id="13" name="Subtitle 2">
            <a:extLst>
              <a:ext uri="{FF2B5EF4-FFF2-40B4-BE49-F238E27FC236}">
                <a16:creationId xmlns:a16="http://schemas.microsoft.com/office/drawing/2014/main" xmlns="" id="{0726B9AF-465F-8A4E-832E-EEF8A4090720}"/>
              </a:ext>
            </a:extLst>
          </p:cNvPr>
          <p:cNvSpPr txBox="1">
            <a:spLocks/>
          </p:cNvSpPr>
          <p:nvPr userDrawn="1"/>
        </p:nvSpPr>
        <p:spPr>
          <a:xfrm>
            <a:off x="9065254" y="6148551"/>
            <a:ext cx="2161546" cy="485754"/>
          </a:xfrm>
          <a:prstGeom prst="rect">
            <a:avLst/>
          </a:prstGeom>
        </p:spPr>
        <p:txBody>
          <a:bodyPr vert="horz" wrap="square" lIns="91440" tIns="45720" rIns="0" bIns="45720" rtlCol="0" anchor="ctr"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2400" b="0" i="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1200" b="1" dirty="0" err="1">
                <a:solidFill>
                  <a:srgbClr val="0073AF"/>
                </a:solidFill>
              </a:rPr>
              <a:t>www.threelinks.com</a:t>
            </a:r>
            <a:endParaRPr lang="en-US" sz="1200" b="1" dirty="0">
              <a:solidFill>
                <a:srgbClr val="0073AF"/>
              </a:solidFill>
            </a:endParaRPr>
          </a:p>
        </p:txBody>
      </p:sp>
    </p:spTree>
    <p:extLst>
      <p:ext uri="{BB962C8B-B14F-4D97-AF65-F5344CB8AC3E}">
        <p14:creationId xmlns:p14="http://schemas.microsoft.com/office/powerpoint/2010/main" val="87655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AFF86B-EA28-F242-A628-FD66ADEAB913}"/>
              </a:ext>
            </a:extLst>
          </p:cNvPr>
          <p:cNvSpPr>
            <a:spLocks noGrp="1"/>
          </p:cNvSpPr>
          <p:nvPr>
            <p:ph type="title"/>
          </p:nvPr>
        </p:nvSpPr>
        <p:spPr>
          <a:xfrm>
            <a:off x="838200" y="224768"/>
            <a:ext cx="8744712" cy="709449"/>
          </a:xfrm>
        </p:spPr>
        <p:txBody>
          <a:bodyPr/>
          <a:lstStyle>
            <a:lvl1pPr>
              <a:defRPr>
                <a:solidFill>
                  <a:srgbClr val="0073AF"/>
                </a:solidFill>
              </a:defRPr>
            </a:lvl1pPr>
          </a:lstStyle>
          <a:p>
            <a:r>
              <a:rPr lang="en-US" dirty="0"/>
              <a:t>Click to edit Master title style</a:t>
            </a:r>
          </a:p>
        </p:txBody>
      </p:sp>
      <p:sp>
        <p:nvSpPr>
          <p:cNvPr id="6" name="Rectangle 5">
            <a:extLst>
              <a:ext uri="{FF2B5EF4-FFF2-40B4-BE49-F238E27FC236}">
                <a16:creationId xmlns:a16="http://schemas.microsoft.com/office/drawing/2014/main" xmlns="" id="{21AECC6C-20A1-1749-8457-89DB50C81E85}"/>
              </a:ext>
            </a:extLst>
          </p:cNvPr>
          <p:cNvSpPr/>
          <p:nvPr userDrawn="1"/>
        </p:nvSpPr>
        <p:spPr>
          <a:xfrm>
            <a:off x="11353800" y="6148551"/>
            <a:ext cx="531610" cy="709449"/>
          </a:xfrm>
          <a:prstGeom prst="rect">
            <a:avLst/>
          </a:prstGeom>
          <a:solidFill>
            <a:srgbClr val="0073A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Slide Number Placeholder 5">
            <a:extLst>
              <a:ext uri="{FF2B5EF4-FFF2-40B4-BE49-F238E27FC236}">
                <a16:creationId xmlns:a16="http://schemas.microsoft.com/office/drawing/2014/main" xmlns="" id="{2CDB62A6-C95B-A041-82D2-D3988FA31C04}"/>
              </a:ext>
            </a:extLst>
          </p:cNvPr>
          <p:cNvSpPr txBox="1">
            <a:spLocks/>
          </p:cNvSpPr>
          <p:nvPr userDrawn="1"/>
        </p:nvSpPr>
        <p:spPr>
          <a:xfrm>
            <a:off x="11325578" y="6148551"/>
            <a:ext cx="590337" cy="519167"/>
          </a:xfrm>
          <a:prstGeom prst="rect">
            <a:avLst/>
          </a:prstGeom>
        </p:spPr>
        <p:txBody>
          <a:bodyPr vert="horz" lIns="91440" tIns="45720" rIns="91440" bIns="45720" rtlCol="0" anchor="ctr"/>
          <a:lstStyle>
            <a:defPPr>
              <a:defRPr lang="en-US"/>
            </a:defPPr>
            <a:lvl1pPr marL="0" algn="ctr" defTabSz="914400" rtl="0" eaLnBrk="1" latinLnBrk="0" hangingPunct="1">
              <a:defRPr sz="2400" kern="1200">
                <a:solidFill>
                  <a:schemeClr val="bg1"/>
                </a:solidFill>
                <a:latin typeface="Arial Black"/>
                <a:ea typeface="+mn-ea"/>
                <a:cs typeface="Arial Black"/>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22CB3C-6650-E841-A3E1-3EB3E24AB736}" type="slidenum">
              <a:rPr lang="en-US" smtClean="0"/>
              <a:pPr/>
              <a:t>‹#›</a:t>
            </a:fld>
            <a:endParaRPr lang="en-US" dirty="0"/>
          </a:p>
        </p:txBody>
      </p:sp>
      <p:pic>
        <p:nvPicPr>
          <p:cNvPr id="8" name="Picture 7">
            <a:extLst>
              <a:ext uri="{FF2B5EF4-FFF2-40B4-BE49-F238E27FC236}">
                <a16:creationId xmlns:a16="http://schemas.microsoft.com/office/drawing/2014/main" xmlns="" id="{DFCAF03E-5E1A-C543-9FE6-5000B118C7E4}"/>
              </a:ext>
            </a:extLst>
          </p:cNvPr>
          <p:cNvPicPr>
            <a:picLocks noChangeAspect="1"/>
          </p:cNvPicPr>
          <p:nvPr userDrawn="1"/>
        </p:nvPicPr>
        <p:blipFill>
          <a:blip r:embed="rId2"/>
          <a:stretch>
            <a:fillRect/>
          </a:stretch>
        </p:blipFill>
        <p:spPr>
          <a:xfrm>
            <a:off x="9723863" y="223695"/>
            <a:ext cx="2161546" cy="710778"/>
          </a:xfrm>
          <a:prstGeom prst="rect">
            <a:avLst/>
          </a:prstGeom>
        </p:spPr>
      </p:pic>
      <p:sp>
        <p:nvSpPr>
          <p:cNvPr id="9" name="Subtitle 2">
            <a:extLst>
              <a:ext uri="{FF2B5EF4-FFF2-40B4-BE49-F238E27FC236}">
                <a16:creationId xmlns:a16="http://schemas.microsoft.com/office/drawing/2014/main" xmlns="" id="{3502A455-6F4E-3340-8E71-D52350A4E99D}"/>
              </a:ext>
            </a:extLst>
          </p:cNvPr>
          <p:cNvSpPr txBox="1">
            <a:spLocks/>
          </p:cNvSpPr>
          <p:nvPr userDrawn="1"/>
        </p:nvSpPr>
        <p:spPr>
          <a:xfrm>
            <a:off x="9065254" y="6148551"/>
            <a:ext cx="2161546" cy="485754"/>
          </a:xfrm>
          <a:prstGeom prst="rect">
            <a:avLst/>
          </a:prstGeom>
        </p:spPr>
        <p:txBody>
          <a:bodyPr vert="horz" wrap="square" lIns="91440" tIns="45720" rIns="0" bIns="45720" rtlCol="0" anchor="ctr"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2400" b="0" i="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1200" b="1" dirty="0" err="1">
                <a:solidFill>
                  <a:srgbClr val="0073AF"/>
                </a:solidFill>
              </a:rPr>
              <a:t>www.threelinks.com</a:t>
            </a:r>
            <a:endParaRPr lang="en-US" sz="1200" b="1" dirty="0">
              <a:solidFill>
                <a:srgbClr val="0073AF"/>
              </a:solidFill>
            </a:endParaRPr>
          </a:p>
        </p:txBody>
      </p:sp>
    </p:spTree>
    <p:extLst>
      <p:ext uri="{BB962C8B-B14F-4D97-AF65-F5344CB8AC3E}">
        <p14:creationId xmlns:p14="http://schemas.microsoft.com/office/powerpoint/2010/main" val="11249542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43716BAF-0CFD-5A4D-9D9B-792119C75F67}"/>
              </a:ext>
            </a:extLst>
          </p:cNvPr>
          <p:cNvSpPr/>
          <p:nvPr userDrawn="1"/>
        </p:nvSpPr>
        <p:spPr>
          <a:xfrm>
            <a:off x="11353800" y="6148551"/>
            <a:ext cx="531610" cy="709449"/>
          </a:xfrm>
          <a:prstGeom prst="rect">
            <a:avLst/>
          </a:prstGeom>
          <a:solidFill>
            <a:srgbClr val="0073A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xmlns="" id="{7B383173-4921-4E43-B9A1-18EFF19BC628}"/>
              </a:ext>
            </a:extLst>
          </p:cNvPr>
          <p:cNvSpPr txBox="1">
            <a:spLocks/>
          </p:cNvSpPr>
          <p:nvPr userDrawn="1"/>
        </p:nvSpPr>
        <p:spPr>
          <a:xfrm>
            <a:off x="11325578" y="6148551"/>
            <a:ext cx="590337" cy="519167"/>
          </a:xfrm>
          <a:prstGeom prst="rect">
            <a:avLst/>
          </a:prstGeom>
        </p:spPr>
        <p:txBody>
          <a:bodyPr vert="horz" lIns="91440" tIns="45720" rIns="91440" bIns="45720" rtlCol="0" anchor="ctr"/>
          <a:lstStyle>
            <a:defPPr>
              <a:defRPr lang="en-US"/>
            </a:defPPr>
            <a:lvl1pPr marL="0" algn="ctr" defTabSz="914400" rtl="0" eaLnBrk="1" latinLnBrk="0" hangingPunct="1">
              <a:defRPr sz="2400" kern="1200">
                <a:solidFill>
                  <a:schemeClr val="bg1"/>
                </a:solidFill>
                <a:latin typeface="Arial Black"/>
                <a:ea typeface="+mn-ea"/>
                <a:cs typeface="Arial Black"/>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22CB3C-6650-E841-A3E1-3EB3E24AB736}" type="slidenum">
              <a:rPr lang="en-US" smtClean="0"/>
              <a:pPr/>
              <a:t>‹#›</a:t>
            </a:fld>
            <a:endParaRPr lang="en-US" dirty="0"/>
          </a:p>
        </p:txBody>
      </p:sp>
      <p:pic>
        <p:nvPicPr>
          <p:cNvPr id="7" name="Picture 6">
            <a:extLst>
              <a:ext uri="{FF2B5EF4-FFF2-40B4-BE49-F238E27FC236}">
                <a16:creationId xmlns:a16="http://schemas.microsoft.com/office/drawing/2014/main" xmlns="" id="{98899943-4B39-DC45-8052-FCA1E45A966B}"/>
              </a:ext>
            </a:extLst>
          </p:cNvPr>
          <p:cNvPicPr>
            <a:picLocks noChangeAspect="1"/>
          </p:cNvPicPr>
          <p:nvPr userDrawn="1"/>
        </p:nvPicPr>
        <p:blipFill>
          <a:blip r:embed="rId2"/>
          <a:stretch>
            <a:fillRect/>
          </a:stretch>
        </p:blipFill>
        <p:spPr>
          <a:xfrm>
            <a:off x="9723863" y="223695"/>
            <a:ext cx="2161546" cy="710778"/>
          </a:xfrm>
          <a:prstGeom prst="rect">
            <a:avLst/>
          </a:prstGeom>
        </p:spPr>
      </p:pic>
      <p:sp>
        <p:nvSpPr>
          <p:cNvPr id="8" name="Subtitle 2">
            <a:extLst>
              <a:ext uri="{FF2B5EF4-FFF2-40B4-BE49-F238E27FC236}">
                <a16:creationId xmlns:a16="http://schemas.microsoft.com/office/drawing/2014/main" xmlns="" id="{700C0877-ACEE-2842-99A0-0A094D3317C4}"/>
              </a:ext>
            </a:extLst>
          </p:cNvPr>
          <p:cNvSpPr txBox="1">
            <a:spLocks/>
          </p:cNvSpPr>
          <p:nvPr userDrawn="1"/>
        </p:nvSpPr>
        <p:spPr>
          <a:xfrm>
            <a:off x="9065254" y="6148551"/>
            <a:ext cx="2161546" cy="485754"/>
          </a:xfrm>
          <a:prstGeom prst="rect">
            <a:avLst/>
          </a:prstGeom>
        </p:spPr>
        <p:txBody>
          <a:bodyPr vert="horz" wrap="square" lIns="91440" tIns="45720" rIns="0" bIns="45720" rtlCol="0" anchor="ctr"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2400" b="0" i="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1200" b="1" dirty="0" err="1">
                <a:solidFill>
                  <a:srgbClr val="0073AF"/>
                </a:solidFill>
              </a:rPr>
              <a:t>www.threelinks.com</a:t>
            </a:r>
            <a:endParaRPr lang="en-US" sz="1200" b="1" dirty="0">
              <a:solidFill>
                <a:srgbClr val="0073AF"/>
              </a:solidFill>
            </a:endParaRPr>
          </a:p>
        </p:txBody>
      </p:sp>
    </p:spTree>
    <p:extLst>
      <p:ext uri="{BB962C8B-B14F-4D97-AF65-F5344CB8AC3E}">
        <p14:creationId xmlns:p14="http://schemas.microsoft.com/office/powerpoint/2010/main" val="23079443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40863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xmlns="" id="{8B4A0E1B-83B8-304B-8891-B81BA144F76B}"/>
              </a:ext>
            </a:extLst>
          </p:cNvPr>
          <p:cNvPicPr>
            <a:picLocks noChangeAspect="1"/>
          </p:cNvPicPr>
          <p:nvPr userDrawn="1"/>
        </p:nvPicPr>
        <p:blipFill>
          <a:blip r:embed="rId9">
            <a:alphaModFix amt="8000"/>
          </a:blip>
          <a:stretch>
            <a:fillRect/>
          </a:stretch>
        </p:blipFill>
        <p:spPr>
          <a:xfrm>
            <a:off x="650240" y="1454281"/>
            <a:ext cx="10891520" cy="4487143"/>
          </a:xfrm>
          <a:prstGeom prst="rect">
            <a:avLst/>
          </a:prstGeom>
        </p:spPr>
      </p:pic>
      <p:sp>
        <p:nvSpPr>
          <p:cNvPr id="2" name="Title Placeholder 1">
            <a:extLst>
              <a:ext uri="{FF2B5EF4-FFF2-40B4-BE49-F238E27FC236}">
                <a16:creationId xmlns:a16="http://schemas.microsoft.com/office/drawing/2014/main" xmlns="" id="{6263713F-8621-D049-A37C-F9D5D4480FEB}"/>
              </a:ext>
            </a:extLst>
          </p:cNvPr>
          <p:cNvSpPr>
            <a:spLocks noGrp="1"/>
          </p:cNvSpPr>
          <p:nvPr>
            <p:ph type="title"/>
          </p:nvPr>
        </p:nvSpPr>
        <p:spPr>
          <a:xfrm>
            <a:off x="838200" y="223696"/>
            <a:ext cx="8717280" cy="71077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xmlns="" id="{C89B8D5F-7479-3D4B-9AA7-CA2C506D738B}"/>
              </a:ext>
            </a:extLst>
          </p:cNvPr>
          <p:cNvSpPr>
            <a:spLocks noGrp="1"/>
          </p:cNvSpPr>
          <p:nvPr>
            <p:ph type="body" idx="1"/>
          </p:nvPr>
        </p:nvSpPr>
        <p:spPr>
          <a:xfrm>
            <a:off x="838200" y="1606931"/>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812507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6" r:id="rId7"/>
  </p:sldLayoutIdLst>
  <p:txStyles>
    <p:titleStyle>
      <a:lvl1pPr algn="l" defTabSz="914400" rtl="0" eaLnBrk="1" latinLnBrk="0" hangingPunct="1">
        <a:lnSpc>
          <a:spcPct val="90000"/>
        </a:lnSpc>
        <a:spcBef>
          <a:spcPct val="0"/>
        </a:spcBef>
        <a:buNone/>
        <a:defRPr sz="3600" b="1" i="0" kern="1200">
          <a:solidFill>
            <a:srgbClr val="0073AF"/>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6.jpg"/><Relationship Id="rId7" Type="http://schemas.openxmlformats.org/officeDocument/2006/relationships/image" Target="../media/image10.jp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jpg"/><Relationship Id="rId4" Type="http://schemas.openxmlformats.org/officeDocument/2006/relationships/image" Target="../media/image7.png"/><Relationship Id="rId9"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FC6A5368-0765-EB41-9BBA-C8FA9591DB24}"/>
              </a:ext>
            </a:extLst>
          </p:cNvPr>
          <p:cNvSpPr/>
          <p:nvPr/>
        </p:nvSpPr>
        <p:spPr>
          <a:xfrm>
            <a:off x="0" y="0"/>
            <a:ext cx="12192000" cy="6858000"/>
          </a:xfrm>
          <a:prstGeom prst="rect">
            <a:avLst/>
          </a:prstGeom>
          <a:gradFill>
            <a:gsLst>
              <a:gs pos="0">
                <a:srgbClr val="0073AF"/>
              </a:gs>
              <a:gs pos="99000">
                <a:srgbClr val="37BDED"/>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xmlns="" id="{AE92B56B-5790-DA4C-9D5E-1FB374A10660}"/>
              </a:ext>
            </a:extLst>
          </p:cNvPr>
          <p:cNvPicPr>
            <a:picLocks noChangeAspect="1"/>
          </p:cNvPicPr>
          <p:nvPr/>
        </p:nvPicPr>
        <p:blipFill>
          <a:blip r:embed="rId3">
            <a:biLevel thresh="25000"/>
            <a:alphaModFix amt="10000"/>
          </a:blip>
          <a:stretch>
            <a:fillRect/>
          </a:stretch>
        </p:blipFill>
        <p:spPr>
          <a:xfrm>
            <a:off x="650240" y="1454281"/>
            <a:ext cx="10891520" cy="4487143"/>
          </a:xfrm>
          <a:prstGeom prst="rect">
            <a:avLst/>
          </a:prstGeom>
        </p:spPr>
      </p:pic>
      <p:sp>
        <p:nvSpPr>
          <p:cNvPr id="14" name="Right Triangle 13">
            <a:extLst>
              <a:ext uri="{FF2B5EF4-FFF2-40B4-BE49-F238E27FC236}">
                <a16:creationId xmlns:a16="http://schemas.microsoft.com/office/drawing/2014/main" xmlns="" id="{47D7FCCA-EDC9-3C42-85A4-325BCFB8F58F}"/>
              </a:ext>
            </a:extLst>
          </p:cNvPr>
          <p:cNvSpPr/>
          <p:nvPr/>
        </p:nvSpPr>
        <p:spPr>
          <a:xfrm rot="5400000">
            <a:off x="0" y="0"/>
            <a:ext cx="6136608" cy="6136608"/>
          </a:xfrm>
          <a:prstGeom prst="rtTriangle">
            <a:avLst/>
          </a:prstGeom>
          <a:gradFill>
            <a:gsLst>
              <a:gs pos="29000">
                <a:srgbClr val="0073AF"/>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xmlns="" id="{CE14F870-5A37-4043-B1F0-FD2E6CC97EAA}"/>
              </a:ext>
            </a:extLst>
          </p:cNvPr>
          <p:cNvSpPr txBox="1"/>
          <p:nvPr/>
        </p:nvSpPr>
        <p:spPr>
          <a:xfrm>
            <a:off x="5037667" y="2950333"/>
            <a:ext cx="6428583" cy="553998"/>
          </a:xfrm>
          <a:prstGeom prst="rect">
            <a:avLst/>
          </a:prstGeom>
          <a:noFill/>
        </p:spPr>
        <p:txBody>
          <a:bodyPr wrap="square" lIns="0" tIns="0" rIns="0" bIns="0" rtlCol="0">
            <a:spAutoFit/>
          </a:bodyPr>
          <a:lstStyle/>
          <a:p>
            <a:r>
              <a:rPr lang="en-US" sz="3600" b="1" dirty="0" smtClean="0">
                <a:solidFill>
                  <a:schemeClr val="bg1"/>
                </a:solidFill>
                <a:latin typeface="Arial" panose="020B0604020202020204" pitchFamily="34" charset="0"/>
                <a:cs typeface="Arial" panose="020B0604020202020204" pitchFamily="34" charset="0"/>
              </a:rPr>
              <a:t>Focus on Wellness</a:t>
            </a:r>
            <a:endParaRPr lang="en-US" sz="3600" b="1" dirty="0">
              <a:solidFill>
                <a:schemeClr val="bg1"/>
              </a:solidFill>
              <a:latin typeface="Arial" panose="020B0604020202020204" pitchFamily="34" charset="0"/>
              <a:cs typeface="Arial" panose="020B0604020202020204" pitchFamily="34" charset="0"/>
            </a:endParaRPr>
          </a:p>
        </p:txBody>
      </p:sp>
      <p:sp>
        <p:nvSpPr>
          <p:cNvPr id="3" name="Right Triangle 2">
            <a:extLst>
              <a:ext uri="{FF2B5EF4-FFF2-40B4-BE49-F238E27FC236}">
                <a16:creationId xmlns:a16="http://schemas.microsoft.com/office/drawing/2014/main" xmlns="" id="{4E5F066C-7981-3749-AA36-83B82C47AA0E}"/>
              </a:ext>
            </a:extLst>
          </p:cNvPr>
          <p:cNvSpPr/>
          <p:nvPr/>
        </p:nvSpPr>
        <p:spPr>
          <a:xfrm rot="5400000">
            <a:off x="0" y="0"/>
            <a:ext cx="5826642" cy="5826642"/>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xmlns="" id="{C7A9A9CE-BBCE-FF43-9D93-9516647C79A0}"/>
              </a:ext>
            </a:extLst>
          </p:cNvPr>
          <p:cNvPicPr>
            <a:picLocks noChangeAspect="1"/>
          </p:cNvPicPr>
          <p:nvPr/>
        </p:nvPicPr>
        <p:blipFill>
          <a:blip r:embed="rId4"/>
          <a:stretch>
            <a:fillRect/>
          </a:stretch>
        </p:blipFill>
        <p:spPr>
          <a:xfrm>
            <a:off x="368113" y="1031358"/>
            <a:ext cx="2935185" cy="965173"/>
          </a:xfrm>
          <a:prstGeom prst="rect">
            <a:avLst/>
          </a:prstGeom>
        </p:spPr>
      </p:pic>
    </p:spTree>
    <p:extLst>
      <p:ext uri="{BB962C8B-B14F-4D97-AF65-F5344CB8AC3E}">
        <p14:creationId xmlns:p14="http://schemas.microsoft.com/office/powerpoint/2010/main" val="2511592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B184A64-F26B-E548-9AF6-5B4BF9559D22}"/>
              </a:ext>
            </a:extLst>
          </p:cNvPr>
          <p:cNvSpPr>
            <a:spLocks noGrp="1"/>
          </p:cNvSpPr>
          <p:nvPr>
            <p:ph type="title"/>
          </p:nvPr>
        </p:nvSpPr>
        <p:spPr/>
        <p:txBody>
          <a:bodyPr/>
          <a:lstStyle/>
          <a:p>
            <a:r>
              <a:rPr lang="en-US" dirty="0" smtClean="0"/>
              <a:t>FOCUS on WELLNESS</a:t>
            </a:r>
            <a:r>
              <a:rPr lang="en-US" dirty="0" smtClean="0"/>
              <a:t>	</a:t>
            </a:r>
            <a:endParaRPr lang="en-US" dirty="0"/>
          </a:p>
        </p:txBody>
      </p:sp>
      <p:sp>
        <p:nvSpPr>
          <p:cNvPr id="3" name="Content Placeholder 2">
            <a:extLst>
              <a:ext uri="{FF2B5EF4-FFF2-40B4-BE49-F238E27FC236}">
                <a16:creationId xmlns:a16="http://schemas.microsoft.com/office/drawing/2014/main" xmlns="" id="{8F9E1E3C-7E61-1D48-A2A3-82757786026D}"/>
              </a:ext>
            </a:extLst>
          </p:cNvPr>
          <p:cNvSpPr>
            <a:spLocks noGrp="1"/>
          </p:cNvSpPr>
          <p:nvPr>
            <p:ph idx="1"/>
          </p:nvPr>
        </p:nvSpPr>
        <p:spPr/>
        <p:txBody>
          <a:bodyPr>
            <a:normAutofit/>
          </a:bodyPr>
          <a:lstStyle/>
          <a:p>
            <a:r>
              <a:rPr lang="en-CA" dirty="0" smtClean="0"/>
              <a:t>Introduction</a:t>
            </a:r>
          </a:p>
          <a:p>
            <a:r>
              <a:rPr lang="en-CA" dirty="0" smtClean="0"/>
              <a:t>Recovery and Renewal</a:t>
            </a:r>
          </a:p>
          <a:p>
            <a:r>
              <a:rPr lang="en-CA" dirty="0" smtClean="0"/>
              <a:t>Sample of Activities</a:t>
            </a:r>
            <a:endParaRPr lang="en-CA" dirty="0" smtClean="0"/>
          </a:p>
          <a:p>
            <a:r>
              <a:rPr lang="en-CA" dirty="0" smtClean="0"/>
              <a:t>What’s Next</a:t>
            </a:r>
          </a:p>
          <a:p>
            <a:pPr marL="0" indent="0">
              <a:buNone/>
            </a:pPr>
            <a:endParaRPr lang="en-US" dirty="0"/>
          </a:p>
        </p:txBody>
      </p:sp>
    </p:spTree>
    <p:extLst>
      <p:ext uri="{BB962C8B-B14F-4D97-AF65-F5344CB8AC3E}">
        <p14:creationId xmlns:p14="http://schemas.microsoft.com/office/powerpoint/2010/main" val="9136236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B184A64-F26B-E548-9AF6-5B4BF9559D22}"/>
              </a:ext>
            </a:extLst>
          </p:cNvPr>
          <p:cNvSpPr>
            <a:spLocks noGrp="1"/>
          </p:cNvSpPr>
          <p:nvPr>
            <p:ph type="title"/>
          </p:nvPr>
        </p:nvSpPr>
        <p:spPr/>
        <p:txBody>
          <a:bodyPr/>
          <a:lstStyle/>
          <a:p>
            <a:r>
              <a:rPr lang="en-US" dirty="0" smtClean="0"/>
              <a:t>INTRODUCTION</a:t>
            </a:r>
            <a:r>
              <a:rPr lang="en-US" dirty="0" smtClean="0"/>
              <a:t>	</a:t>
            </a:r>
            <a:endParaRPr lang="en-US" dirty="0"/>
          </a:p>
        </p:txBody>
      </p:sp>
      <p:sp>
        <p:nvSpPr>
          <p:cNvPr id="3" name="Content Placeholder 2">
            <a:extLst>
              <a:ext uri="{FF2B5EF4-FFF2-40B4-BE49-F238E27FC236}">
                <a16:creationId xmlns:a16="http://schemas.microsoft.com/office/drawing/2014/main" xmlns="" id="{8F9E1E3C-7E61-1D48-A2A3-82757786026D}"/>
              </a:ext>
            </a:extLst>
          </p:cNvPr>
          <p:cNvSpPr>
            <a:spLocks noGrp="1"/>
          </p:cNvSpPr>
          <p:nvPr>
            <p:ph idx="1"/>
          </p:nvPr>
        </p:nvSpPr>
        <p:spPr>
          <a:xfrm>
            <a:off x="838200" y="1252233"/>
            <a:ext cx="10515600" cy="4747671"/>
          </a:xfrm>
        </p:spPr>
        <p:txBody>
          <a:bodyPr>
            <a:normAutofit lnSpcReduction="10000"/>
          </a:bodyPr>
          <a:lstStyle/>
          <a:p>
            <a:r>
              <a:rPr lang="en-CA" dirty="0" smtClean="0"/>
              <a:t>Promoting the quality of life for our team of staff, contractors and volunteers was a key element of Vision 2020.</a:t>
            </a:r>
            <a:endParaRPr lang="en-US" dirty="0"/>
          </a:p>
          <a:p>
            <a:pPr lvl="0"/>
            <a:r>
              <a:rPr lang="en-CA" dirty="0" smtClean="0"/>
              <a:t>Strategic plan included a series of goals and action items, including a renewed focus on wellness.</a:t>
            </a:r>
          </a:p>
          <a:p>
            <a:pPr lvl="0"/>
            <a:r>
              <a:rPr lang="en-CA" dirty="0" smtClean="0"/>
              <a:t>Recognized increasing pressure on staff with increasingly complex care environment and safety risks.</a:t>
            </a:r>
          </a:p>
          <a:p>
            <a:pPr lvl="0"/>
            <a:r>
              <a:rPr lang="en-CA" dirty="0" smtClean="0"/>
              <a:t>Wellness Committee established in 2018 to oversee and help coordinate Three Links retention, recognition, training and professional development policies.</a:t>
            </a:r>
          </a:p>
          <a:p>
            <a:pPr lvl="0"/>
            <a:r>
              <a:rPr lang="en-CA" dirty="0" smtClean="0"/>
              <a:t>Committee, initially chaired by CEO, includes senior staff, contractors, volunteer coordinator and administrative support.  </a:t>
            </a:r>
          </a:p>
          <a:p>
            <a:pPr marL="0" lvl="0" indent="0">
              <a:buNone/>
            </a:pPr>
            <a:endParaRPr lang="en-US" dirty="0"/>
          </a:p>
          <a:p>
            <a:pPr marL="0" indent="0">
              <a:buNone/>
            </a:pPr>
            <a:endParaRPr lang="en-US" dirty="0"/>
          </a:p>
        </p:txBody>
      </p:sp>
    </p:spTree>
    <p:extLst>
      <p:ext uri="{BB962C8B-B14F-4D97-AF65-F5344CB8AC3E}">
        <p14:creationId xmlns:p14="http://schemas.microsoft.com/office/powerpoint/2010/main" val="3281232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B184A64-F26B-E548-9AF6-5B4BF9559D22}"/>
              </a:ext>
            </a:extLst>
          </p:cNvPr>
          <p:cNvSpPr>
            <a:spLocks noGrp="1"/>
          </p:cNvSpPr>
          <p:nvPr>
            <p:ph type="title"/>
          </p:nvPr>
        </p:nvSpPr>
        <p:spPr/>
        <p:txBody>
          <a:bodyPr/>
          <a:lstStyle/>
          <a:p>
            <a:r>
              <a:rPr lang="en-US" dirty="0" smtClean="0"/>
              <a:t>INTRODUCTION</a:t>
            </a:r>
            <a:r>
              <a:rPr lang="en-US" dirty="0" smtClean="0"/>
              <a:t>	</a:t>
            </a:r>
            <a:endParaRPr lang="en-US" dirty="0"/>
          </a:p>
        </p:txBody>
      </p:sp>
      <p:sp>
        <p:nvSpPr>
          <p:cNvPr id="3" name="Content Placeholder 2">
            <a:extLst>
              <a:ext uri="{FF2B5EF4-FFF2-40B4-BE49-F238E27FC236}">
                <a16:creationId xmlns:a16="http://schemas.microsoft.com/office/drawing/2014/main" xmlns="" id="{8F9E1E3C-7E61-1D48-A2A3-82757786026D}"/>
              </a:ext>
            </a:extLst>
          </p:cNvPr>
          <p:cNvSpPr>
            <a:spLocks noGrp="1"/>
          </p:cNvSpPr>
          <p:nvPr>
            <p:ph idx="1"/>
          </p:nvPr>
        </p:nvSpPr>
        <p:spPr>
          <a:xfrm>
            <a:off x="838200" y="1252233"/>
            <a:ext cx="10515600" cy="4747671"/>
          </a:xfrm>
        </p:spPr>
        <p:txBody>
          <a:bodyPr>
            <a:normAutofit fontScale="85000" lnSpcReduction="20000"/>
          </a:bodyPr>
          <a:lstStyle/>
          <a:p>
            <a:r>
              <a:rPr lang="en-CA" dirty="0" smtClean="0"/>
              <a:t>Wellness Committee has promoted and developed series of activities since being established:</a:t>
            </a:r>
          </a:p>
          <a:p>
            <a:pPr lvl="1"/>
            <a:r>
              <a:rPr lang="en-CA" dirty="0" smtClean="0"/>
              <a:t>Training and Professional Development Policy</a:t>
            </a:r>
          </a:p>
          <a:p>
            <a:pPr lvl="1"/>
            <a:r>
              <a:rPr lang="en-CA" dirty="0" smtClean="0"/>
              <a:t>Long Service Awards</a:t>
            </a:r>
          </a:p>
          <a:p>
            <a:pPr lvl="1"/>
            <a:r>
              <a:rPr lang="en-CA" dirty="0" smtClean="0"/>
              <a:t>Credit Card Rewards Program (peer nominated)</a:t>
            </a:r>
          </a:p>
          <a:p>
            <a:pPr lvl="1"/>
            <a:r>
              <a:rPr lang="en-CA" dirty="0" smtClean="0"/>
              <a:t>Regular special events </a:t>
            </a:r>
          </a:p>
          <a:p>
            <a:pPr lvl="1"/>
            <a:r>
              <a:rPr lang="en-CA" dirty="0" smtClean="0"/>
              <a:t>Adopted FSEAP for provide coaching services for staff and families    </a:t>
            </a:r>
          </a:p>
          <a:p>
            <a:pPr lvl="1"/>
            <a:r>
              <a:rPr lang="en-CA" dirty="0" smtClean="0"/>
              <a:t>Conducted regular wellness and satisfaction surveys</a:t>
            </a:r>
          </a:p>
          <a:p>
            <a:pPr lvl="1"/>
            <a:r>
              <a:rPr lang="en-US" dirty="0" smtClean="0"/>
              <a:t>Story-telling videos</a:t>
            </a:r>
            <a:endParaRPr lang="en-US" dirty="0"/>
          </a:p>
          <a:p>
            <a:pPr lvl="1"/>
            <a:r>
              <a:rPr lang="en-US" dirty="0" smtClean="0"/>
              <a:t>Recognition weeks</a:t>
            </a:r>
          </a:p>
          <a:p>
            <a:pPr lvl="1"/>
            <a:r>
              <a:rPr lang="en-US" dirty="0" smtClean="0"/>
              <a:t>Regular participation in </a:t>
            </a:r>
            <a:r>
              <a:rPr lang="en-US" dirty="0" err="1" smtClean="0"/>
              <a:t>SafeCare</a:t>
            </a:r>
            <a:r>
              <a:rPr lang="en-US" dirty="0" smtClean="0"/>
              <a:t> BC activities</a:t>
            </a:r>
          </a:p>
          <a:p>
            <a:pPr lvl="1"/>
            <a:r>
              <a:rPr lang="en-US" dirty="0" smtClean="0"/>
              <a:t>Ongoing professional training on-site</a:t>
            </a:r>
          </a:p>
          <a:p>
            <a:pPr lvl="1"/>
            <a:r>
              <a:rPr lang="en-US" dirty="0" smtClean="0"/>
              <a:t>Recreation, rehab and care aide unification planning </a:t>
            </a:r>
            <a:endParaRPr lang="en-CA" dirty="0" smtClean="0"/>
          </a:p>
          <a:p>
            <a:pPr lvl="0"/>
            <a:r>
              <a:rPr lang="en-CA" dirty="0" smtClean="0"/>
              <a:t>Wellness focus paid off during pandemic.  Little to no staff attrition during difficult time and sector-wide human resource crisis. </a:t>
            </a:r>
          </a:p>
          <a:p>
            <a:pPr lvl="0"/>
            <a:r>
              <a:rPr lang="en-CA" dirty="0" smtClean="0"/>
              <a:t>Committee remained active during the pandemic and outbreak.</a:t>
            </a:r>
            <a:endParaRPr lang="en-US" dirty="0"/>
          </a:p>
          <a:p>
            <a:pPr marL="0" indent="0">
              <a:buNone/>
            </a:pPr>
            <a:endParaRPr lang="en-US" dirty="0"/>
          </a:p>
        </p:txBody>
      </p:sp>
    </p:spTree>
    <p:extLst>
      <p:ext uri="{BB962C8B-B14F-4D97-AF65-F5344CB8AC3E}">
        <p14:creationId xmlns:p14="http://schemas.microsoft.com/office/powerpoint/2010/main" val="30753024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B184A64-F26B-E548-9AF6-5B4BF9559D22}"/>
              </a:ext>
            </a:extLst>
          </p:cNvPr>
          <p:cNvSpPr>
            <a:spLocks noGrp="1"/>
          </p:cNvSpPr>
          <p:nvPr>
            <p:ph type="title"/>
          </p:nvPr>
        </p:nvSpPr>
        <p:spPr/>
        <p:txBody>
          <a:bodyPr/>
          <a:lstStyle/>
          <a:p>
            <a:r>
              <a:rPr lang="en-US" dirty="0" smtClean="0"/>
              <a:t>RECOVERY and RENEWAL</a:t>
            </a:r>
            <a:r>
              <a:rPr lang="en-US" dirty="0" smtClean="0"/>
              <a:t>	</a:t>
            </a:r>
            <a:endParaRPr lang="en-US" dirty="0"/>
          </a:p>
        </p:txBody>
      </p:sp>
      <p:sp>
        <p:nvSpPr>
          <p:cNvPr id="3" name="Content Placeholder 2">
            <a:extLst>
              <a:ext uri="{FF2B5EF4-FFF2-40B4-BE49-F238E27FC236}">
                <a16:creationId xmlns:a16="http://schemas.microsoft.com/office/drawing/2014/main" xmlns="" id="{8F9E1E3C-7E61-1D48-A2A3-82757786026D}"/>
              </a:ext>
            </a:extLst>
          </p:cNvPr>
          <p:cNvSpPr>
            <a:spLocks noGrp="1"/>
          </p:cNvSpPr>
          <p:nvPr>
            <p:ph idx="1"/>
          </p:nvPr>
        </p:nvSpPr>
        <p:spPr/>
        <p:txBody>
          <a:bodyPr>
            <a:normAutofit/>
          </a:bodyPr>
          <a:lstStyle/>
          <a:p>
            <a:r>
              <a:rPr lang="en-CA" dirty="0" smtClean="0"/>
              <a:t>Entire team traumatized post-outbreak</a:t>
            </a:r>
          </a:p>
          <a:p>
            <a:r>
              <a:rPr lang="en-CA" dirty="0" smtClean="0"/>
              <a:t>Risk of second COVID-19 outbreak through third and fourth waves</a:t>
            </a:r>
          </a:p>
          <a:p>
            <a:r>
              <a:rPr lang="en-CA" dirty="0" smtClean="0"/>
              <a:t>Entire long term care system under severe stress; “Our 9/11”  </a:t>
            </a:r>
          </a:p>
          <a:p>
            <a:r>
              <a:rPr lang="en-CA" dirty="0"/>
              <a:t>Leadership Team declared 2021 as Year of Recovery and Renewal </a:t>
            </a:r>
          </a:p>
          <a:p>
            <a:r>
              <a:rPr lang="en-CA" dirty="0"/>
              <a:t>Four-phase work plan published in February 2021</a:t>
            </a:r>
          </a:p>
          <a:p>
            <a:endParaRPr lang="en-US" dirty="0"/>
          </a:p>
          <a:p>
            <a:pPr marL="0" indent="0">
              <a:buNone/>
            </a:pPr>
            <a:endParaRPr lang="en-US" dirty="0"/>
          </a:p>
        </p:txBody>
      </p:sp>
    </p:spTree>
    <p:extLst>
      <p:ext uri="{BB962C8B-B14F-4D97-AF65-F5344CB8AC3E}">
        <p14:creationId xmlns:p14="http://schemas.microsoft.com/office/powerpoint/2010/main" val="29137867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B184A64-F26B-E548-9AF6-5B4BF9559D22}"/>
              </a:ext>
            </a:extLst>
          </p:cNvPr>
          <p:cNvSpPr>
            <a:spLocks noGrp="1"/>
          </p:cNvSpPr>
          <p:nvPr>
            <p:ph type="title"/>
          </p:nvPr>
        </p:nvSpPr>
        <p:spPr/>
        <p:txBody>
          <a:bodyPr/>
          <a:lstStyle/>
          <a:p>
            <a:r>
              <a:rPr lang="en-US" dirty="0" smtClean="0"/>
              <a:t>RECOVERY and RENEWAL</a:t>
            </a:r>
            <a:r>
              <a:rPr lang="en-US" dirty="0" smtClean="0"/>
              <a:t>	</a:t>
            </a:r>
            <a:endParaRPr lang="en-US" dirty="0"/>
          </a:p>
        </p:txBody>
      </p:sp>
      <p:sp>
        <p:nvSpPr>
          <p:cNvPr id="3" name="Content Placeholder 2">
            <a:extLst>
              <a:ext uri="{FF2B5EF4-FFF2-40B4-BE49-F238E27FC236}">
                <a16:creationId xmlns:a16="http://schemas.microsoft.com/office/drawing/2014/main" xmlns="" id="{8F9E1E3C-7E61-1D48-A2A3-82757786026D}"/>
              </a:ext>
            </a:extLst>
          </p:cNvPr>
          <p:cNvSpPr>
            <a:spLocks noGrp="1"/>
          </p:cNvSpPr>
          <p:nvPr>
            <p:ph idx="1"/>
          </p:nvPr>
        </p:nvSpPr>
        <p:spPr/>
        <p:txBody>
          <a:bodyPr>
            <a:normAutofit fontScale="92500"/>
          </a:bodyPr>
          <a:lstStyle/>
          <a:p>
            <a:pPr marL="0" indent="0">
              <a:buNone/>
            </a:pPr>
            <a:r>
              <a:rPr lang="en-CA" sz="3000" b="1" u="sng" dirty="0" smtClean="0"/>
              <a:t>Goals</a:t>
            </a:r>
            <a:endParaRPr lang="en-CA" sz="3000" b="1" dirty="0" smtClean="0"/>
          </a:p>
          <a:p>
            <a:r>
              <a:rPr lang="en-CA" dirty="0" smtClean="0"/>
              <a:t>P</a:t>
            </a:r>
            <a:r>
              <a:rPr lang="en-CA" dirty="0" smtClean="0"/>
              <a:t>romote </a:t>
            </a:r>
            <a:r>
              <a:rPr lang="en-CA" dirty="0"/>
              <a:t>wellness and quality of life for residents and team </a:t>
            </a:r>
            <a:r>
              <a:rPr lang="en-CA" dirty="0" smtClean="0"/>
              <a:t>members in a post outbreak environment</a:t>
            </a:r>
            <a:endParaRPr lang="en-US" dirty="0"/>
          </a:p>
          <a:p>
            <a:pPr lvl="0"/>
            <a:r>
              <a:rPr lang="en-CA" dirty="0"/>
              <a:t>R</a:t>
            </a:r>
            <a:r>
              <a:rPr lang="en-CA" dirty="0" smtClean="0"/>
              <a:t>ecognize </a:t>
            </a:r>
            <a:r>
              <a:rPr lang="en-CA" dirty="0"/>
              <a:t>the courage of our Three Links </a:t>
            </a:r>
            <a:r>
              <a:rPr lang="en-CA" dirty="0" smtClean="0"/>
              <a:t>team</a:t>
            </a:r>
            <a:endParaRPr lang="en-US" dirty="0"/>
          </a:p>
          <a:p>
            <a:pPr lvl="0"/>
            <a:r>
              <a:rPr lang="en-CA" dirty="0"/>
              <a:t>P</a:t>
            </a:r>
            <a:r>
              <a:rPr lang="en-CA" dirty="0" smtClean="0"/>
              <a:t>roperly </a:t>
            </a:r>
            <a:r>
              <a:rPr lang="en-CA" dirty="0"/>
              <a:t>grieve beloved residents that passed away during the outbreak</a:t>
            </a:r>
            <a:endParaRPr lang="en-US" dirty="0"/>
          </a:p>
          <a:p>
            <a:pPr lvl="0"/>
            <a:r>
              <a:rPr lang="en-CA" dirty="0"/>
              <a:t>S</a:t>
            </a:r>
            <a:r>
              <a:rPr lang="en-CA" dirty="0" smtClean="0"/>
              <a:t>trengthen </a:t>
            </a:r>
            <a:r>
              <a:rPr lang="en-CA" dirty="0"/>
              <a:t>infection control measures to prevent future outbreaks</a:t>
            </a:r>
            <a:endParaRPr lang="en-US" dirty="0"/>
          </a:p>
          <a:p>
            <a:r>
              <a:rPr lang="en-CA" dirty="0"/>
              <a:t>P</a:t>
            </a:r>
            <a:r>
              <a:rPr lang="en-CA" dirty="0" smtClean="0"/>
              <a:t>rovide </a:t>
            </a:r>
            <a:r>
              <a:rPr lang="en-CA" dirty="0"/>
              <a:t>staff, contractors, residents, family members and community partners with an opportunity to shape the Care’s Centre’s future</a:t>
            </a:r>
          </a:p>
          <a:p>
            <a:pPr marL="0" lvl="0" indent="0">
              <a:buNone/>
            </a:pPr>
            <a:endParaRPr lang="en-US" dirty="0"/>
          </a:p>
          <a:p>
            <a:pPr marL="0" indent="0">
              <a:buNone/>
            </a:pPr>
            <a:endParaRPr lang="en-US" dirty="0"/>
          </a:p>
        </p:txBody>
      </p:sp>
    </p:spTree>
    <p:extLst>
      <p:ext uri="{BB962C8B-B14F-4D97-AF65-F5344CB8AC3E}">
        <p14:creationId xmlns:p14="http://schemas.microsoft.com/office/powerpoint/2010/main" val="2610916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B184A64-F26B-E548-9AF6-5B4BF9559D22}"/>
              </a:ext>
            </a:extLst>
          </p:cNvPr>
          <p:cNvSpPr>
            <a:spLocks noGrp="1"/>
          </p:cNvSpPr>
          <p:nvPr>
            <p:ph type="title"/>
          </p:nvPr>
        </p:nvSpPr>
        <p:spPr/>
        <p:txBody>
          <a:bodyPr/>
          <a:lstStyle/>
          <a:p>
            <a:r>
              <a:rPr lang="en-US" dirty="0" smtClean="0"/>
              <a:t>RECOVERY and RENEWAL</a:t>
            </a:r>
            <a:r>
              <a:rPr lang="en-US" dirty="0" smtClean="0"/>
              <a:t>	</a:t>
            </a:r>
            <a:endParaRPr lang="en-US" dirty="0"/>
          </a:p>
        </p:txBody>
      </p:sp>
      <p:sp>
        <p:nvSpPr>
          <p:cNvPr id="3" name="Content Placeholder 2">
            <a:extLst>
              <a:ext uri="{FF2B5EF4-FFF2-40B4-BE49-F238E27FC236}">
                <a16:creationId xmlns:a16="http://schemas.microsoft.com/office/drawing/2014/main" xmlns="" id="{8F9E1E3C-7E61-1D48-A2A3-82757786026D}"/>
              </a:ext>
            </a:extLst>
          </p:cNvPr>
          <p:cNvSpPr>
            <a:spLocks noGrp="1"/>
          </p:cNvSpPr>
          <p:nvPr>
            <p:ph idx="1"/>
          </p:nvPr>
        </p:nvSpPr>
        <p:spPr/>
        <p:txBody>
          <a:bodyPr>
            <a:normAutofit/>
          </a:bodyPr>
          <a:lstStyle/>
          <a:p>
            <a:pPr marL="0" indent="0">
              <a:buNone/>
            </a:pPr>
            <a:r>
              <a:rPr lang="en-CA" b="1" u="sng" dirty="0" smtClean="0"/>
              <a:t>2021 Work Plan</a:t>
            </a:r>
          </a:p>
          <a:p>
            <a:pPr marL="0" indent="0">
              <a:buNone/>
            </a:pPr>
            <a:endParaRPr lang="en-CA" b="1" u="sng" dirty="0" smtClean="0"/>
          </a:p>
          <a:p>
            <a:pPr marL="0" lvl="0" indent="0">
              <a:buNone/>
            </a:pPr>
            <a:endParaRPr lang="en-US" dirty="0"/>
          </a:p>
          <a:p>
            <a:pPr marL="0" indent="0">
              <a:buNone/>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587109752"/>
              </p:ext>
            </p:extLst>
          </p:nvPr>
        </p:nvGraphicFramePr>
        <p:xfrm>
          <a:off x="959444" y="2441403"/>
          <a:ext cx="9200556" cy="2567527"/>
        </p:xfrm>
        <a:graphic>
          <a:graphicData uri="http://schemas.openxmlformats.org/drawingml/2006/table">
            <a:tbl>
              <a:tblPr firstRow="1" bandRow="1">
                <a:tableStyleId>{5C22544A-7EE6-4342-B048-85BDC9FD1C3A}</a:tableStyleId>
              </a:tblPr>
              <a:tblGrid>
                <a:gridCol w="2300139"/>
                <a:gridCol w="2288242"/>
                <a:gridCol w="2312036"/>
                <a:gridCol w="2300139"/>
              </a:tblGrid>
              <a:tr h="898635">
                <a:tc>
                  <a:txBody>
                    <a:bodyPr/>
                    <a:lstStyle/>
                    <a:p>
                      <a:pPr algn="ctr"/>
                      <a:r>
                        <a:rPr lang="en-CA" dirty="0" smtClean="0"/>
                        <a:t>PHASE ONE</a:t>
                      </a:r>
                      <a:endParaRPr lang="en-CA"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dirty="0" smtClean="0"/>
                        <a:t>PHASE TWO</a:t>
                      </a:r>
                    </a:p>
                    <a:p>
                      <a:pPr algn="ctr"/>
                      <a:endParaRPr lang="en-CA"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dirty="0" smtClean="0"/>
                        <a:t>PHASE THREE</a:t>
                      </a:r>
                    </a:p>
                    <a:p>
                      <a:pPr algn="ctr"/>
                      <a:endParaRPr lang="en-CA"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dirty="0" smtClean="0"/>
                        <a:t>PHASE FOUR</a:t>
                      </a:r>
                    </a:p>
                    <a:p>
                      <a:pPr algn="ctr"/>
                      <a:endParaRPr lang="en-CA" dirty="0"/>
                    </a:p>
                  </a:txBody>
                  <a:tcPr/>
                </a:tc>
              </a:tr>
              <a:tr h="166889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b="1" dirty="0" smtClean="0"/>
                        <a:t>Infection Control </a:t>
                      </a:r>
                      <a:r>
                        <a:rPr lang="en-CA" dirty="0" smtClean="0"/>
                        <a:t>(January – February)</a:t>
                      </a:r>
                    </a:p>
                    <a:p>
                      <a:endParaRPr lang="en-CA" dirty="0"/>
                    </a:p>
                  </a:txBody>
                  <a:tcPr/>
                </a:tc>
                <a:tc>
                  <a:txBody>
                    <a:bodyPr/>
                    <a:lstStyle/>
                    <a:p>
                      <a:pPr algn="ctr"/>
                      <a:r>
                        <a:rPr lang="en-CA" b="1" dirty="0" smtClean="0"/>
                        <a:t>Wellness and Engagement</a:t>
                      </a:r>
                    </a:p>
                    <a:p>
                      <a:pPr algn="ctr"/>
                      <a:r>
                        <a:rPr lang="en-CA" dirty="0" smtClean="0"/>
                        <a:t>(March – April)</a:t>
                      </a:r>
                      <a:endParaRPr lang="en-CA" dirty="0"/>
                    </a:p>
                  </a:txBody>
                  <a:tcPr/>
                </a:tc>
                <a:tc>
                  <a:txBody>
                    <a:bodyPr/>
                    <a:lstStyle/>
                    <a:p>
                      <a:pPr algn="ctr"/>
                      <a:r>
                        <a:rPr lang="en-CA" b="1" dirty="0" smtClean="0"/>
                        <a:t>Continuous Quality Improvement</a:t>
                      </a:r>
                    </a:p>
                    <a:p>
                      <a:pPr algn="ctr"/>
                      <a:r>
                        <a:rPr lang="en-CA" dirty="0" smtClean="0"/>
                        <a:t>(May - August)</a:t>
                      </a:r>
                      <a:endParaRPr lang="en-CA" dirty="0"/>
                    </a:p>
                  </a:txBody>
                  <a:tcPr/>
                </a:tc>
                <a:tc>
                  <a:txBody>
                    <a:bodyPr/>
                    <a:lstStyle/>
                    <a:p>
                      <a:pPr algn="ctr"/>
                      <a:r>
                        <a:rPr lang="en-CA" b="1" dirty="0" smtClean="0"/>
                        <a:t>The Future</a:t>
                      </a:r>
                    </a:p>
                    <a:p>
                      <a:pPr algn="ctr"/>
                      <a:r>
                        <a:rPr lang="en-CA" dirty="0" smtClean="0"/>
                        <a:t>(September- December)</a:t>
                      </a:r>
                      <a:endParaRPr lang="en-CA" dirty="0"/>
                    </a:p>
                  </a:txBody>
                  <a:tcPr/>
                </a:tc>
              </a:tr>
            </a:tbl>
          </a:graphicData>
        </a:graphic>
      </p:graphicFrame>
    </p:spTree>
    <p:extLst>
      <p:ext uri="{BB962C8B-B14F-4D97-AF65-F5344CB8AC3E}">
        <p14:creationId xmlns:p14="http://schemas.microsoft.com/office/powerpoint/2010/main" val="2176181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SAMPLE of ACTIVITIES</a:t>
            </a:r>
            <a:endParaRPr lang="en-US" dirty="0"/>
          </a:p>
        </p:txBody>
      </p:sp>
      <p:sp>
        <p:nvSpPr>
          <p:cNvPr id="3" name="Content Placeholder 2"/>
          <p:cNvSpPr>
            <a:spLocks noGrp="1"/>
          </p:cNvSpPr>
          <p:nvPr>
            <p:ph idx="1"/>
          </p:nvPr>
        </p:nvSpPr>
        <p:spPr/>
        <p:txBody>
          <a:bodyPr/>
          <a:lstStyle/>
          <a:p>
            <a:pPr marL="457200" lvl="1" indent="0">
              <a:buNone/>
            </a:pPr>
            <a:r>
              <a:rPr lang="en-US" b="1" u="sng" dirty="0" smtClean="0"/>
              <a:t>Counselling Services</a:t>
            </a:r>
            <a:endParaRPr lang="en-US" b="1" u="sng" dirty="0" smtClean="0"/>
          </a:p>
          <a:p>
            <a:pPr marL="457200" lvl="1" indent="0">
              <a:buNone/>
            </a:pPr>
            <a:endParaRPr lang="en-US" b="1" u="sng" dirty="0" smtClean="0"/>
          </a:p>
          <a:p>
            <a:pPr lvl="1"/>
            <a:r>
              <a:rPr lang="en-US" sz="2000" dirty="0" smtClean="0"/>
              <a:t>FSEAP counsellor met onsite with staff (management excluded) while maintaining safety precautions</a:t>
            </a:r>
          </a:p>
          <a:p>
            <a:pPr lvl="1"/>
            <a:r>
              <a:rPr lang="en-US" sz="2000" dirty="0" smtClean="0"/>
              <a:t>Counsellor held in person sessions with entire staff with use of communication carts</a:t>
            </a:r>
          </a:p>
          <a:p>
            <a:pPr lvl="1"/>
            <a:r>
              <a:rPr lang="en-US" sz="2000" dirty="0" smtClean="0"/>
              <a:t>Leadership group met with counsellor for follow up / debrief</a:t>
            </a:r>
            <a:endParaRPr lang="en-US" sz="2000" dirty="0"/>
          </a:p>
          <a:p>
            <a:pPr lvl="1"/>
            <a:r>
              <a:rPr lang="en-US" sz="2000" dirty="0" smtClean="0"/>
              <a:t>We now offer group counselling with staff on a quarterly basis</a:t>
            </a:r>
            <a:endParaRPr lang="en-US" sz="2000" dirty="0"/>
          </a:p>
          <a:p>
            <a:pPr lvl="1"/>
            <a:r>
              <a:rPr lang="en-US" sz="2000" dirty="0" smtClean="0"/>
              <a:t>Currently looking into new programing within our organization to promote overall wellbeing</a:t>
            </a:r>
          </a:p>
          <a:p>
            <a:pPr lvl="2"/>
            <a:endParaRPr lang="en-US" dirty="0"/>
          </a:p>
          <a:p>
            <a:pPr lvl="1"/>
            <a:endParaRPr lang="en-US" dirty="0" smtClean="0"/>
          </a:p>
          <a:p>
            <a:pPr marL="457200" lvl="1" indent="0">
              <a:buNone/>
            </a:pPr>
            <a:endParaRPr lang="en-US" dirty="0"/>
          </a:p>
          <a:p>
            <a:pPr marL="457200" lvl="1" indent="0">
              <a:buNone/>
            </a:pPr>
            <a:endParaRPr lang="en-US" dirty="0" smtClean="0"/>
          </a:p>
          <a:p>
            <a:pPr marL="457200" lvl="1" indent="0">
              <a:buNone/>
            </a:pPr>
            <a:endParaRPr lang="en-US" dirty="0"/>
          </a:p>
          <a:p>
            <a:pPr marL="457200" lvl="1" indent="0">
              <a:buNone/>
            </a:pPr>
            <a:endParaRPr lang="en-US" dirty="0"/>
          </a:p>
        </p:txBody>
      </p:sp>
    </p:spTree>
    <p:extLst>
      <p:ext uri="{BB962C8B-B14F-4D97-AF65-F5344CB8AC3E}">
        <p14:creationId xmlns:p14="http://schemas.microsoft.com/office/powerpoint/2010/main" val="6633884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SAMPLE of ACTIVITIES</a:t>
            </a:r>
            <a:endParaRPr lang="en-US" dirty="0"/>
          </a:p>
        </p:txBody>
      </p:sp>
      <p:sp>
        <p:nvSpPr>
          <p:cNvPr id="3" name="Content Placeholder 2"/>
          <p:cNvSpPr>
            <a:spLocks noGrp="1"/>
          </p:cNvSpPr>
          <p:nvPr>
            <p:ph idx="1"/>
          </p:nvPr>
        </p:nvSpPr>
        <p:spPr>
          <a:xfrm>
            <a:off x="942702" y="1322397"/>
            <a:ext cx="10515600" cy="4339781"/>
          </a:xfrm>
        </p:spPr>
        <p:txBody>
          <a:bodyPr/>
          <a:lstStyle/>
          <a:p>
            <a:pPr marL="0" indent="0">
              <a:buNone/>
            </a:pPr>
            <a:r>
              <a:rPr lang="en-US" sz="2400" b="1" u="sng" dirty="0" smtClean="0"/>
              <a:t>Memorial April 7</a:t>
            </a:r>
            <a:r>
              <a:rPr lang="en-US" sz="2400" b="1" u="sng" baseline="30000" dirty="0" smtClean="0"/>
              <a:t>th</a:t>
            </a:r>
            <a:r>
              <a:rPr lang="en-US" sz="2400" b="1" u="sng" dirty="0" smtClean="0"/>
              <a:t> , 2021</a:t>
            </a:r>
          </a:p>
          <a:p>
            <a:r>
              <a:rPr lang="en-US" sz="2000" dirty="0" smtClean="0"/>
              <a:t>Staff, residents and families were invited to remember those we lost in a safe and meaningful way.</a:t>
            </a:r>
          </a:p>
          <a:p>
            <a:r>
              <a:rPr lang="en-US" sz="2000" dirty="0" smtClean="0"/>
              <a:t>5 duplicated tributes were placed through the facility to ensure staff safety</a:t>
            </a:r>
          </a:p>
          <a:p>
            <a:r>
              <a:rPr lang="en-US" sz="2000" dirty="0" smtClean="0"/>
              <a:t>We had messages of love, poetry and a beautiful video of our lost loved ones.</a:t>
            </a:r>
          </a:p>
          <a:p>
            <a:pPr marL="0" indent="0">
              <a:buNone/>
            </a:pPr>
            <a:endParaRPr lang="en-US" sz="2000" dirty="0"/>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2019" y="3344240"/>
            <a:ext cx="8363203" cy="3184987"/>
          </a:xfrm>
          <a:prstGeom prst="rect">
            <a:avLst/>
          </a:prstGeom>
        </p:spPr>
      </p:pic>
    </p:spTree>
    <p:extLst>
      <p:ext uri="{BB962C8B-B14F-4D97-AF65-F5344CB8AC3E}">
        <p14:creationId xmlns:p14="http://schemas.microsoft.com/office/powerpoint/2010/main" val="14639880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SAMPLE of ACTIVITIES</a:t>
            </a:r>
            <a:r>
              <a:rPr lang="en-US" sz="2700" dirty="0" smtClean="0"/>
              <a:t>	</a:t>
            </a:r>
            <a:endParaRPr lang="en-US" sz="2700" dirty="0"/>
          </a:p>
        </p:txBody>
      </p:sp>
      <p:sp>
        <p:nvSpPr>
          <p:cNvPr id="5" name="Text Placeholder 4"/>
          <p:cNvSpPr>
            <a:spLocks noGrp="1"/>
          </p:cNvSpPr>
          <p:nvPr>
            <p:ph type="body" idx="1"/>
          </p:nvPr>
        </p:nvSpPr>
        <p:spPr/>
        <p:txBody>
          <a:bodyPr>
            <a:normAutofit fontScale="55000" lnSpcReduction="20000"/>
          </a:bodyPr>
          <a:lstStyle/>
          <a:p>
            <a:endParaRPr lang="en-US" dirty="0" smtClean="0"/>
          </a:p>
          <a:p>
            <a:r>
              <a:rPr lang="en-US" dirty="0" smtClean="0"/>
              <a:t>EMPLOYEE SURVEY </a:t>
            </a:r>
            <a:r>
              <a:rPr lang="en-US" dirty="0" smtClean="0"/>
              <a:t>(April)</a:t>
            </a:r>
          </a:p>
          <a:p>
            <a:r>
              <a:rPr lang="en-US" dirty="0" smtClean="0"/>
              <a:t>RESPONSE </a:t>
            </a:r>
            <a:r>
              <a:rPr lang="en-US" dirty="0" smtClean="0"/>
              <a:t>RATE AT 54% (total of 70 submissions)</a:t>
            </a:r>
          </a:p>
          <a:p>
            <a:endParaRPr lang="en-US" dirty="0"/>
          </a:p>
        </p:txBody>
      </p:sp>
      <p:sp>
        <p:nvSpPr>
          <p:cNvPr id="3" name="Content Placeholder 2"/>
          <p:cNvSpPr>
            <a:spLocks noGrp="1"/>
          </p:cNvSpPr>
          <p:nvPr>
            <p:ph sz="half" idx="2"/>
          </p:nvPr>
        </p:nvSpPr>
        <p:spPr/>
        <p:txBody>
          <a:bodyPr/>
          <a:lstStyle/>
          <a:p>
            <a:pPr marL="0" indent="0">
              <a:buNone/>
            </a:pPr>
            <a:r>
              <a:rPr lang="en-US" sz="3300" dirty="0" smtClean="0"/>
              <a:t>Highlights</a:t>
            </a:r>
            <a:r>
              <a:rPr lang="en-US" dirty="0" smtClean="0"/>
              <a:t> </a:t>
            </a:r>
            <a:endParaRPr lang="en-US" dirty="0"/>
          </a:p>
        </p:txBody>
      </p:sp>
      <p:sp>
        <p:nvSpPr>
          <p:cNvPr id="7" name="Content Placeholder 6"/>
          <p:cNvSpPr>
            <a:spLocks noGrp="1"/>
          </p:cNvSpPr>
          <p:nvPr>
            <p:ph sz="quarter" idx="4"/>
          </p:nvPr>
        </p:nvSpPr>
        <p:spPr/>
        <p:txBody>
          <a:bodyPr>
            <a:normAutofit fontScale="47500" lnSpcReduction="20000"/>
          </a:bodyPr>
          <a:lstStyle/>
          <a:p>
            <a:pPr marL="0" indent="0">
              <a:buNone/>
            </a:pPr>
            <a:r>
              <a:rPr lang="en-US" sz="7000" dirty="0" smtClean="0"/>
              <a:t>Staff comments</a:t>
            </a:r>
          </a:p>
          <a:p>
            <a:r>
              <a:rPr lang="en-US" dirty="0" smtClean="0"/>
              <a:t>Great </a:t>
            </a:r>
            <a:r>
              <a:rPr lang="en-US" dirty="0"/>
              <a:t>place to work.</a:t>
            </a:r>
          </a:p>
          <a:p>
            <a:r>
              <a:rPr lang="en-US" dirty="0" smtClean="0"/>
              <a:t>Keep </a:t>
            </a:r>
            <a:r>
              <a:rPr lang="en-US" dirty="0"/>
              <a:t>up the great work. </a:t>
            </a:r>
            <a:r>
              <a:rPr lang="en-US" dirty="0" err="1"/>
              <a:t>Honoured</a:t>
            </a:r>
            <a:r>
              <a:rPr lang="en-US" dirty="0"/>
              <a:t> to be part of this team.</a:t>
            </a:r>
          </a:p>
          <a:p>
            <a:r>
              <a:rPr lang="en-US" dirty="0" smtClean="0"/>
              <a:t>It </a:t>
            </a:r>
            <a:r>
              <a:rPr lang="en-US" dirty="0"/>
              <a:t>was a nightmare experienced for </a:t>
            </a:r>
            <a:r>
              <a:rPr lang="en-US" dirty="0" err="1"/>
              <a:t>everybody..but</a:t>
            </a:r>
            <a:r>
              <a:rPr lang="en-US" dirty="0"/>
              <a:t> </a:t>
            </a:r>
            <a:r>
              <a:rPr lang="en-US" dirty="0" err="1"/>
              <a:t>thankfull</a:t>
            </a:r>
            <a:r>
              <a:rPr lang="en-US" dirty="0"/>
              <a:t> and grateful to the </a:t>
            </a:r>
            <a:r>
              <a:rPr lang="en-US" dirty="0" err="1"/>
              <a:t>threelinks</a:t>
            </a:r>
            <a:r>
              <a:rPr lang="en-US" dirty="0"/>
              <a:t> management coz we get all the support that we need..</a:t>
            </a:r>
          </a:p>
          <a:p>
            <a:r>
              <a:rPr lang="en-US" dirty="0" smtClean="0"/>
              <a:t>You </a:t>
            </a:r>
            <a:r>
              <a:rPr lang="en-US" dirty="0"/>
              <a:t>did an amazing job!</a:t>
            </a:r>
          </a:p>
          <a:p>
            <a:r>
              <a:rPr lang="en-US" dirty="0" smtClean="0"/>
              <a:t>Felt </a:t>
            </a:r>
            <a:r>
              <a:rPr lang="en-US" dirty="0"/>
              <a:t>secure and like </a:t>
            </a:r>
            <a:r>
              <a:rPr lang="en-US" dirty="0" smtClean="0"/>
              <a:t>TLC </a:t>
            </a:r>
            <a:r>
              <a:rPr lang="en-US" dirty="0"/>
              <a:t>cared</a:t>
            </a:r>
          </a:p>
          <a:p>
            <a:r>
              <a:rPr lang="en-US" dirty="0" smtClean="0"/>
              <a:t>The </a:t>
            </a:r>
            <a:r>
              <a:rPr lang="en-US" dirty="0"/>
              <a:t>outbreak was a very stressful time. But, I am glad that all of us stood together and got out of it. The measures taken after the outbreak and regular communication from time to time made things easier. It is great to see that proper screening procedures, rapid testing and priority vaccination was made available to all the staff at three links.</a:t>
            </a:r>
          </a:p>
          <a:p>
            <a:r>
              <a:rPr lang="en-US" dirty="0" smtClean="0"/>
              <a:t>I </a:t>
            </a:r>
            <a:r>
              <a:rPr lang="en-US" dirty="0"/>
              <a:t>think the facility did a good job with handling the situation.</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993" y="3057293"/>
            <a:ext cx="5475959" cy="2594570"/>
          </a:xfrm>
          <a:prstGeom prst="rect">
            <a:avLst/>
          </a:prstGeom>
        </p:spPr>
      </p:pic>
    </p:spTree>
    <p:extLst>
      <p:ext uri="{BB962C8B-B14F-4D97-AF65-F5344CB8AC3E}">
        <p14:creationId xmlns:p14="http://schemas.microsoft.com/office/powerpoint/2010/main" val="25061761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2077"/>
            <a:ext cx="8534400" cy="710778"/>
          </a:xfrm>
        </p:spPr>
        <p:txBody>
          <a:bodyPr>
            <a:normAutofit/>
          </a:bodyPr>
          <a:lstStyle/>
          <a:p>
            <a:r>
              <a:rPr lang="en-US" dirty="0" smtClean="0"/>
              <a:t>SAMPLE of ACTIVITIES</a:t>
            </a:r>
            <a:endParaRPr lang="en-US" sz="2700" dirty="0"/>
          </a:p>
        </p:txBody>
      </p:sp>
      <p:sp>
        <p:nvSpPr>
          <p:cNvPr id="3" name="Content Placeholder 2"/>
          <p:cNvSpPr>
            <a:spLocks noGrp="1"/>
          </p:cNvSpPr>
          <p:nvPr>
            <p:ph idx="1"/>
          </p:nvPr>
        </p:nvSpPr>
        <p:spPr>
          <a:xfrm>
            <a:off x="838200" y="1618488"/>
            <a:ext cx="10515600" cy="4228267"/>
          </a:xfrm>
        </p:spPr>
        <p:txBody>
          <a:bodyPr>
            <a:normAutofit fontScale="25000" lnSpcReduction="20000"/>
          </a:bodyPr>
          <a:lstStyle/>
          <a:p>
            <a:pPr marL="457200" lvl="1" indent="0">
              <a:buNone/>
            </a:pPr>
            <a:r>
              <a:rPr lang="en-US" sz="9600" b="1" u="sng" dirty="0" smtClean="0"/>
              <a:t>Calendar of Events</a:t>
            </a:r>
          </a:p>
          <a:p>
            <a:pPr marL="457200" lvl="1" indent="0">
              <a:buNone/>
            </a:pPr>
            <a:r>
              <a:rPr lang="en-US" sz="7200" dirty="0" smtClean="0"/>
              <a:t>Promoting </a:t>
            </a:r>
            <a:r>
              <a:rPr lang="en-US" sz="7200" dirty="0" smtClean="0"/>
              <a:t>team wellness</a:t>
            </a:r>
            <a:r>
              <a:rPr lang="en-US" sz="7200" dirty="0" smtClean="0"/>
              <a:t> </a:t>
            </a:r>
            <a:r>
              <a:rPr lang="en-US" sz="7200" dirty="0" smtClean="0"/>
              <a:t>through </a:t>
            </a:r>
            <a:r>
              <a:rPr lang="en-US" sz="7200" dirty="0" smtClean="0"/>
              <a:t>calendar recognition</a:t>
            </a:r>
            <a:r>
              <a:rPr lang="en-US" sz="7200" dirty="0" smtClean="0"/>
              <a:t>, education and </a:t>
            </a:r>
            <a:r>
              <a:rPr lang="en-US" sz="7200" dirty="0" smtClean="0"/>
              <a:t>appreciation events and activities:</a:t>
            </a:r>
            <a:endParaRPr lang="en-US" sz="7200" dirty="0" smtClean="0"/>
          </a:p>
          <a:p>
            <a:pPr lvl="1"/>
            <a:r>
              <a:rPr lang="en-US" sz="7200" dirty="0" smtClean="0"/>
              <a:t>Pink Shirt </a:t>
            </a:r>
            <a:r>
              <a:rPr lang="en-US" sz="7200" dirty="0" smtClean="0"/>
              <a:t>Day (Feb)</a:t>
            </a:r>
            <a:endParaRPr lang="en-US" sz="7200" dirty="0" smtClean="0"/>
          </a:p>
          <a:p>
            <a:pPr lvl="1"/>
            <a:r>
              <a:rPr lang="en-US" sz="7200" dirty="0" smtClean="0"/>
              <a:t>Story </a:t>
            </a:r>
            <a:r>
              <a:rPr lang="en-US" sz="7200" dirty="0" smtClean="0"/>
              <a:t>Telling (March – April)</a:t>
            </a:r>
            <a:endParaRPr lang="en-US" sz="7200" dirty="0" smtClean="0"/>
          </a:p>
          <a:p>
            <a:pPr lvl="1"/>
            <a:r>
              <a:rPr lang="en-US" sz="7200" dirty="0"/>
              <a:t>Employee Long Service </a:t>
            </a:r>
            <a:r>
              <a:rPr lang="en-US" sz="7200" dirty="0" smtClean="0"/>
              <a:t>Awards (Ongoing)</a:t>
            </a:r>
            <a:endParaRPr lang="en-US" sz="7200" dirty="0" smtClean="0"/>
          </a:p>
          <a:p>
            <a:pPr lvl="1"/>
            <a:r>
              <a:rPr lang="en-US" sz="7200" dirty="0"/>
              <a:t>Volunteer Recognition (April)</a:t>
            </a:r>
          </a:p>
          <a:p>
            <a:pPr lvl="1"/>
            <a:r>
              <a:rPr lang="en-US" sz="7200" dirty="0" smtClean="0"/>
              <a:t>Emergency Preparedness and Safety (May)</a:t>
            </a:r>
          </a:p>
          <a:p>
            <a:pPr lvl="1"/>
            <a:r>
              <a:rPr lang="en-US" sz="7200" dirty="0" smtClean="0"/>
              <a:t>Nurse Recognition (May)</a:t>
            </a:r>
          </a:p>
          <a:p>
            <a:pPr lvl="1"/>
            <a:r>
              <a:rPr lang="en-US" sz="7200" dirty="0" smtClean="0"/>
              <a:t>Support Services (June) </a:t>
            </a:r>
          </a:p>
          <a:p>
            <a:pPr lvl="1"/>
            <a:r>
              <a:rPr lang="en-US" sz="7200" dirty="0" smtClean="0"/>
              <a:t>Administration Staff Recognition (June)</a:t>
            </a:r>
            <a:endParaRPr lang="en-US" sz="7200" dirty="0" smtClean="0"/>
          </a:p>
          <a:p>
            <a:pPr lvl="1"/>
            <a:r>
              <a:rPr lang="en-US" sz="7200" dirty="0" smtClean="0"/>
              <a:t>Team Unification (July) </a:t>
            </a:r>
          </a:p>
          <a:p>
            <a:pPr lvl="1"/>
            <a:r>
              <a:rPr lang="en-US" sz="7200" dirty="0" smtClean="0"/>
              <a:t>Province-Wide Butterfly Memorial Event (July)</a:t>
            </a:r>
            <a:endParaRPr lang="en-US" sz="7200" dirty="0" smtClean="0"/>
          </a:p>
          <a:p>
            <a:pPr lvl="1"/>
            <a:r>
              <a:rPr lang="en-US" sz="7200" dirty="0" smtClean="0"/>
              <a:t>Credit Card Reward Events with MP and MLA</a:t>
            </a:r>
            <a:r>
              <a:rPr lang="en-US" sz="7200" dirty="0" smtClean="0"/>
              <a:t> (Summer)</a:t>
            </a:r>
          </a:p>
          <a:p>
            <a:pPr lvl="1"/>
            <a:r>
              <a:rPr lang="en-US" sz="7200" dirty="0" smtClean="0"/>
              <a:t>Care Aide Recognition (October)</a:t>
            </a:r>
          </a:p>
          <a:p>
            <a:pPr lvl="1"/>
            <a:r>
              <a:rPr lang="en-US" sz="7200" dirty="0" smtClean="0"/>
              <a:t>Allied Care recognition (November)</a:t>
            </a:r>
            <a:endParaRPr lang="en-US" sz="7200" dirty="0" smtClean="0"/>
          </a:p>
          <a:p>
            <a:pPr marL="914400" lvl="2" indent="0">
              <a:buNone/>
            </a:pPr>
            <a:r>
              <a:rPr lang="en-US" dirty="0" smtClean="0"/>
              <a:t> </a:t>
            </a:r>
          </a:p>
          <a:p>
            <a:pPr marL="914400" lvl="2" indent="0">
              <a:buNone/>
            </a:pPr>
            <a:r>
              <a:rPr lang="en-US" dirty="0"/>
              <a:t>	</a:t>
            </a:r>
            <a:r>
              <a:rPr lang="en-US" dirty="0" smtClean="0"/>
              <a:t>	</a:t>
            </a:r>
          </a:p>
        </p:txBody>
      </p:sp>
    </p:spTree>
    <p:extLst>
      <p:ext uri="{BB962C8B-B14F-4D97-AF65-F5344CB8AC3E}">
        <p14:creationId xmlns:p14="http://schemas.microsoft.com/office/powerpoint/2010/main" val="17082290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53052" y="3431808"/>
            <a:ext cx="4038948" cy="3231158"/>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19629" y="87086"/>
            <a:ext cx="3828868" cy="2871651"/>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14459" y="87086"/>
            <a:ext cx="4197245" cy="3357796"/>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8581" y="2751256"/>
            <a:ext cx="3850586" cy="2567057"/>
          </a:xfrm>
          <a:prstGeom prst="rect">
            <a:avLst/>
          </a:prstGeom>
        </p:spPr>
      </p:pic>
      <p:pic>
        <p:nvPicPr>
          <p:cNvPr id="6" name="Picture 5"/>
          <p:cNvPicPr>
            <a:picLocks noChangeAspect="1"/>
          </p:cNvPicPr>
          <p:nvPr/>
        </p:nvPicPr>
        <p:blipFill rotWithShape="1">
          <a:blip r:embed="rId6">
            <a:extLst>
              <a:ext uri="{28A0092B-C50C-407E-A947-70E740481C1C}">
                <a14:useLocalDpi xmlns:a14="http://schemas.microsoft.com/office/drawing/2010/main" val="0"/>
              </a:ext>
            </a:extLst>
          </a:blip>
          <a:srcRect t="9151" b="13894"/>
          <a:stretch/>
        </p:blipFill>
        <p:spPr>
          <a:xfrm>
            <a:off x="64018" y="130629"/>
            <a:ext cx="4946241" cy="2942982"/>
          </a:xfrm>
          <a:prstGeom prst="rect">
            <a:avLst/>
          </a:prstGeom>
        </p:spPr>
      </p:pic>
      <p:pic>
        <p:nvPicPr>
          <p:cNvPr id="12" name="Picture 11"/>
          <p:cNvPicPr>
            <a:picLocks noChangeAspect="1"/>
          </p:cNvPicPr>
          <p:nvPr/>
        </p:nvPicPr>
        <p:blipFill rotWithShape="1">
          <a:blip r:embed="rId7">
            <a:extLst>
              <a:ext uri="{28A0092B-C50C-407E-A947-70E740481C1C}">
                <a14:useLocalDpi xmlns:a14="http://schemas.microsoft.com/office/drawing/2010/main" val="0"/>
              </a:ext>
            </a:extLst>
          </a:blip>
          <a:srcRect l="7713" t="12406" r="10004" b="16181"/>
          <a:stretch/>
        </p:blipFill>
        <p:spPr>
          <a:xfrm>
            <a:off x="4207422" y="1892018"/>
            <a:ext cx="4241075" cy="2760617"/>
          </a:xfrm>
          <a:prstGeom prst="rect">
            <a:avLst/>
          </a:prstGeom>
        </p:spPr>
      </p:pic>
      <p:pic>
        <p:nvPicPr>
          <p:cNvPr id="7" name="Picture 6"/>
          <p:cNvPicPr>
            <a:picLocks noChangeAspect="1"/>
          </p:cNvPicPr>
          <p:nvPr/>
        </p:nvPicPr>
        <p:blipFill rotWithShape="1">
          <a:blip r:embed="rId8">
            <a:extLst>
              <a:ext uri="{28A0092B-C50C-407E-A947-70E740481C1C}">
                <a14:useLocalDpi xmlns:a14="http://schemas.microsoft.com/office/drawing/2010/main" val="0"/>
              </a:ext>
            </a:extLst>
          </a:blip>
          <a:srcRect t="9064"/>
          <a:stretch/>
        </p:blipFill>
        <p:spPr>
          <a:xfrm>
            <a:off x="4937107" y="3789993"/>
            <a:ext cx="3430695" cy="3005328"/>
          </a:xfrm>
          <a:prstGeom prst="rect">
            <a:avLst/>
          </a:prstGeom>
        </p:spPr>
      </p:pic>
      <p:pic>
        <p:nvPicPr>
          <p:cNvPr id="5" name="Picture 4"/>
          <p:cNvPicPr>
            <a:picLocks noChangeAspect="1"/>
          </p:cNvPicPr>
          <p:nvPr/>
        </p:nvPicPr>
        <p:blipFill rotWithShape="1">
          <a:blip r:embed="rId9">
            <a:extLst>
              <a:ext uri="{28A0092B-C50C-407E-A947-70E740481C1C}">
                <a14:useLocalDpi xmlns:a14="http://schemas.microsoft.com/office/drawing/2010/main" val="0"/>
              </a:ext>
            </a:extLst>
          </a:blip>
          <a:srcRect r="8151"/>
          <a:stretch/>
        </p:blipFill>
        <p:spPr>
          <a:xfrm>
            <a:off x="0" y="4624687"/>
            <a:ext cx="5033554" cy="2087058"/>
          </a:xfrm>
          <a:prstGeom prst="rect">
            <a:avLst/>
          </a:prstGeom>
        </p:spPr>
      </p:pic>
    </p:spTree>
    <p:extLst>
      <p:ext uri="{BB962C8B-B14F-4D97-AF65-F5344CB8AC3E}">
        <p14:creationId xmlns:p14="http://schemas.microsoft.com/office/powerpoint/2010/main" val="16746496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SAMPLE of ACTIVITIES</a:t>
            </a:r>
            <a:endParaRPr lang="en-US" dirty="0"/>
          </a:p>
        </p:txBody>
      </p:sp>
      <p:sp>
        <p:nvSpPr>
          <p:cNvPr id="3" name="Content Placeholder 2"/>
          <p:cNvSpPr>
            <a:spLocks noGrp="1"/>
          </p:cNvSpPr>
          <p:nvPr>
            <p:ph idx="1"/>
          </p:nvPr>
        </p:nvSpPr>
        <p:spPr/>
        <p:txBody>
          <a:bodyPr>
            <a:normAutofit lnSpcReduction="10000"/>
          </a:bodyPr>
          <a:lstStyle/>
          <a:p>
            <a:pPr marL="457200" lvl="1" indent="0">
              <a:buNone/>
            </a:pPr>
            <a:r>
              <a:rPr lang="en-US" sz="2600" b="1" u="sng" dirty="0" smtClean="0"/>
              <a:t>Infection Control</a:t>
            </a:r>
          </a:p>
          <a:p>
            <a:pPr marL="457200" lvl="1" indent="0">
              <a:buNone/>
            </a:pPr>
            <a:endParaRPr lang="en-US" dirty="0" smtClean="0"/>
          </a:p>
          <a:p>
            <a:pPr marL="457200" lvl="1" indent="0" algn="ctr">
              <a:buNone/>
            </a:pPr>
            <a:r>
              <a:rPr lang="en-US" dirty="0" smtClean="0"/>
              <a:t>Safety </a:t>
            </a:r>
            <a:r>
              <a:rPr lang="en-US" dirty="0" smtClean="0"/>
              <a:t>= Wellness for staff, residents and families </a:t>
            </a:r>
          </a:p>
          <a:p>
            <a:pPr marL="457200" lvl="1" indent="0">
              <a:buNone/>
            </a:pPr>
            <a:endParaRPr lang="en-US" dirty="0" smtClean="0"/>
          </a:p>
          <a:p>
            <a:pPr lvl="1"/>
            <a:r>
              <a:rPr lang="en-US" dirty="0" smtClean="0"/>
              <a:t>Continued PPE measures </a:t>
            </a:r>
          </a:p>
          <a:p>
            <a:pPr lvl="1"/>
            <a:r>
              <a:rPr lang="en-US" dirty="0" smtClean="0"/>
              <a:t>Screening onsite from 6am – 11pm Monday thru Sunday</a:t>
            </a:r>
          </a:p>
          <a:p>
            <a:pPr lvl="1"/>
            <a:r>
              <a:rPr lang="en-US" dirty="0" smtClean="0"/>
              <a:t>Social distancing remains in effect for staff breaks</a:t>
            </a:r>
          </a:p>
          <a:p>
            <a:pPr lvl="1"/>
            <a:r>
              <a:rPr lang="en-US" dirty="0" smtClean="0"/>
              <a:t>Rapid testing onsite</a:t>
            </a:r>
          </a:p>
          <a:p>
            <a:pPr lvl="1"/>
            <a:r>
              <a:rPr lang="en-US" dirty="0" smtClean="0"/>
              <a:t>Goggle usage remains in effect for direct care</a:t>
            </a:r>
          </a:p>
          <a:p>
            <a:pPr lvl="1"/>
            <a:r>
              <a:rPr lang="en-US" dirty="0" smtClean="0"/>
              <a:t>99% vaccination rate</a:t>
            </a:r>
          </a:p>
          <a:p>
            <a:pPr lvl="1"/>
            <a:r>
              <a:rPr lang="en-US" dirty="0" smtClean="0"/>
              <a:t>Third dose preparation</a:t>
            </a:r>
          </a:p>
          <a:p>
            <a:pPr lvl="1"/>
            <a:r>
              <a:rPr lang="en-US" dirty="0" smtClean="0"/>
              <a:t>Refining our Pandemic Management Checklist</a:t>
            </a:r>
          </a:p>
          <a:p>
            <a:pPr marL="457200" lvl="1" indent="0">
              <a:buNone/>
            </a:pPr>
            <a:endParaRPr lang="en-US" dirty="0" smtClean="0"/>
          </a:p>
          <a:p>
            <a:pPr marL="457200" lvl="1" indent="0">
              <a:buNone/>
            </a:pPr>
            <a:endParaRPr lang="en-US" dirty="0" smtClean="0"/>
          </a:p>
          <a:p>
            <a:pPr marL="0" indent="0">
              <a:buNone/>
            </a:pPr>
            <a:endParaRPr lang="en-US" dirty="0" smtClean="0"/>
          </a:p>
          <a:p>
            <a:pPr marL="0" indent="0">
              <a:buNone/>
            </a:pPr>
            <a:endParaRPr lang="en-US" dirty="0" smtClean="0"/>
          </a:p>
          <a:p>
            <a:endParaRPr lang="en-US" dirty="0" smtClean="0"/>
          </a:p>
          <a:p>
            <a:endParaRPr lang="en-US" dirty="0"/>
          </a:p>
        </p:txBody>
      </p:sp>
    </p:spTree>
    <p:extLst>
      <p:ext uri="{BB962C8B-B14F-4D97-AF65-F5344CB8AC3E}">
        <p14:creationId xmlns:p14="http://schemas.microsoft.com/office/powerpoint/2010/main" val="42514139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of ACTIVITIES</a:t>
            </a:r>
            <a:endParaRPr lang="en-US" dirty="0"/>
          </a:p>
        </p:txBody>
      </p:sp>
      <p:sp>
        <p:nvSpPr>
          <p:cNvPr id="3" name="Content Placeholder 2"/>
          <p:cNvSpPr>
            <a:spLocks noGrp="1"/>
          </p:cNvSpPr>
          <p:nvPr>
            <p:ph idx="1"/>
          </p:nvPr>
        </p:nvSpPr>
        <p:spPr/>
        <p:txBody>
          <a:bodyPr>
            <a:normAutofit/>
          </a:bodyPr>
          <a:lstStyle/>
          <a:p>
            <a:pPr marL="0" indent="0">
              <a:buNone/>
            </a:pPr>
            <a:r>
              <a:rPr lang="en-US" b="1" u="sng" dirty="0" smtClean="0"/>
              <a:t>Post-Outbreak Admissions</a:t>
            </a:r>
          </a:p>
          <a:p>
            <a:pPr marL="0" indent="0">
              <a:buNone/>
            </a:pPr>
            <a:r>
              <a:rPr lang="en-US" sz="2000" dirty="0" smtClean="0"/>
              <a:t>Increasingly complex resident transfers from public health presenting challenges and increasing risk, particularly related to:</a:t>
            </a:r>
            <a:endParaRPr lang="en-US" sz="2000" dirty="0"/>
          </a:p>
          <a:p>
            <a:r>
              <a:rPr lang="en-US" sz="2000" dirty="0" smtClean="0"/>
              <a:t>Addiction issues</a:t>
            </a:r>
          </a:p>
          <a:p>
            <a:r>
              <a:rPr lang="en-US" sz="2000" dirty="0" smtClean="0"/>
              <a:t>Younger </a:t>
            </a:r>
            <a:r>
              <a:rPr lang="en-US" sz="2000" dirty="0" smtClean="0"/>
              <a:t>resident </a:t>
            </a:r>
            <a:r>
              <a:rPr lang="en-US" sz="2000" dirty="0" smtClean="0"/>
              <a:t>population</a:t>
            </a:r>
          </a:p>
          <a:p>
            <a:r>
              <a:rPr lang="en-US" sz="2000" dirty="0" smtClean="0"/>
              <a:t>Ability </a:t>
            </a:r>
            <a:r>
              <a:rPr lang="en-US" sz="2000" dirty="0" smtClean="0"/>
              <a:t>to provide appropriate </a:t>
            </a:r>
            <a:r>
              <a:rPr lang="en-US" sz="2000" dirty="0" smtClean="0"/>
              <a:t>programing</a:t>
            </a:r>
          </a:p>
          <a:p>
            <a:r>
              <a:rPr lang="en-US" sz="2000" dirty="0" smtClean="0"/>
              <a:t>Environment </a:t>
            </a:r>
            <a:r>
              <a:rPr lang="en-US" sz="2000" dirty="0" smtClean="0"/>
              <a:t>for </a:t>
            </a:r>
            <a:r>
              <a:rPr lang="en-US" sz="2000" dirty="0" smtClean="0"/>
              <a:t>residents</a:t>
            </a:r>
          </a:p>
          <a:p>
            <a:r>
              <a:rPr lang="en-US" sz="2000" dirty="0" smtClean="0"/>
              <a:t>Impact </a:t>
            </a:r>
            <a:r>
              <a:rPr lang="en-US" sz="2000" dirty="0" smtClean="0"/>
              <a:t>on </a:t>
            </a:r>
            <a:r>
              <a:rPr lang="en-US" sz="2000" dirty="0" smtClean="0"/>
              <a:t>staff</a:t>
            </a:r>
          </a:p>
          <a:p>
            <a:r>
              <a:rPr lang="en-US" sz="2000" dirty="0" smtClean="0"/>
              <a:t>Staff </a:t>
            </a:r>
            <a:r>
              <a:rPr lang="en-US" sz="2000" dirty="0" smtClean="0"/>
              <a:t>education and skills </a:t>
            </a:r>
            <a:r>
              <a:rPr lang="en-US" sz="2000" dirty="0" smtClean="0"/>
              <a:t>sets</a:t>
            </a:r>
            <a:endParaRPr lang="en-US" sz="2000" dirty="0"/>
          </a:p>
          <a:p>
            <a:pPr marL="0" indent="0">
              <a:buNone/>
            </a:pPr>
            <a:r>
              <a:rPr lang="en-US" sz="2000" dirty="0" smtClean="0"/>
              <a:t>Increased training, professional development and strategic planning will be required to address this emerging sector trend.  </a:t>
            </a:r>
            <a:endParaRPr lang="en-US" sz="2000" dirty="0"/>
          </a:p>
        </p:txBody>
      </p:sp>
    </p:spTree>
    <p:extLst>
      <p:ext uri="{BB962C8B-B14F-4D97-AF65-F5344CB8AC3E}">
        <p14:creationId xmlns:p14="http://schemas.microsoft.com/office/powerpoint/2010/main" val="31142032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SAMPLE of ACTIVITIES</a:t>
            </a:r>
            <a:r>
              <a:rPr lang="en-US" dirty="0" smtClean="0"/>
              <a:t>	</a:t>
            </a:r>
            <a:endParaRPr lang="en-US" dirty="0"/>
          </a:p>
        </p:txBody>
      </p:sp>
      <p:sp>
        <p:nvSpPr>
          <p:cNvPr id="3" name="Content Placeholder 2"/>
          <p:cNvSpPr>
            <a:spLocks noGrp="1"/>
          </p:cNvSpPr>
          <p:nvPr>
            <p:ph idx="1"/>
          </p:nvPr>
        </p:nvSpPr>
        <p:spPr/>
        <p:txBody>
          <a:bodyPr/>
          <a:lstStyle/>
          <a:p>
            <a:pPr marL="0" indent="0">
              <a:buNone/>
            </a:pPr>
            <a:r>
              <a:rPr lang="en-US" sz="2400" b="1" u="sng" dirty="0" smtClean="0"/>
              <a:t>CQI Review</a:t>
            </a:r>
          </a:p>
          <a:p>
            <a:pPr marL="0" indent="0">
              <a:buNone/>
            </a:pPr>
            <a:r>
              <a:rPr lang="en-US" sz="2000" dirty="0" smtClean="0"/>
              <a:t>Three </a:t>
            </a:r>
            <a:r>
              <a:rPr lang="en-US" sz="2000" dirty="0" smtClean="0"/>
              <a:t>Links Leadership group attended a </a:t>
            </a:r>
            <a:r>
              <a:rPr lang="en-US" sz="2000" dirty="0" smtClean="0"/>
              <a:t>July retreat lead </a:t>
            </a:r>
            <a:r>
              <a:rPr lang="en-US" sz="2000" dirty="0" smtClean="0"/>
              <a:t>by </a:t>
            </a:r>
            <a:r>
              <a:rPr lang="en-US" sz="2000" dirty="0" smtClean="0"/>
              <a:t>independent CQI consultant:</a:t>
            </a:r>
            <a:endParaRPr lang="en-US" sz="2000" dirty="0" smtClean="0"/>
          </a:p>
          <a:p>
            <a:r>
              <a:rPr lang="en-CA" sz="2000" dirty="0"/>
              <a:t>The  Leadership Team completed a review of the past few months and what steps are require to maintain Leader’s wellness. </a:t>
            </a:r>
          </a:p>
          <a:p>
            <a:r>
              <a:rPr lang="en-CA" sz="2000" dirty="0" smtClean="0"/>
              <a:t>Leadership identified the following as being the “High Priority”</a:t>
            </a:r>
          </a:p>
          <a:p>
            <a:r>
              <a:rPr lang="en-CA" sz="2000" dirty="0" smtClean="0"/>
              <a:t>Action plan update through deliverables &amp; indicators </a:t>
            </a:r>
          </a:p>
          <a:p>
            <a:pPr marL="0" indent="0">
              <a:buNone/>
            </a:pPr>
            <a:endParaRPr lang="en-US" sz="2000" dirty="0"/>
          </a:p>
        </p:txBody>
      </p:sp>
      <p:graphicFrame>
        <p:nvGraphicFramePr>
          <p:cNvPr id="4" name="Table 3"/>
          <p:cNvGraphicFramePr>
            <a:graphicFrameLocks noGrp="1"/>
          </p:cNvGraphicFramePr>
          <p:nvPr>
            <p:extLst>
              <p:ext uri="{D42A27DB-BD31-4B8C-83A1-F6EECF244321}">
                <p14:modId xmlns:p14="http://schemas.microsoft.com/office/powerpoint/2010/main" val="1087013282"/>
              </p:ext>
            </p:extLst>
          </p:nvPr>
        </p:nvGraphicFramePr>
        <p:xfrm>
          <a:off x="838200" y="4130566"/>
          <a:ext cx="10133604" cy="1468444"/>
        </p:xfrm>
        <a:graphic>
          <a:graphicData uri="http://schemas.openxmlformats.org/drawingml/2006/table">
            <a:tbl>
              <a:tblPr firstRow="1" firstCol="1" bandRow="1">
                <a:tableStyleId>{5C22544A-7EE6-4342-B048-85BDC9FD1C3A}</a:tableStyleId>
              </a:tblPr>
              <a:tblGrid>
                <a:gridCol w="4162948"/>
                <a:gridCol w="5970656"/>
              </a:tblGrid>
              <a:tr h="464437">
                <a:tc>
                  <a:txBody>
                    <a:bodyPr/>
                    <a:lstStyle/>
                    <a:p>
                      <a:pPr marL="0" marR="0" algn="ctr">
                        <a:lnSpc>
                          <a:spcPct val="115000"/>
                        </a:lnSpc>
                        <a:spcBef>
                          <a:spcPts val="0"/>
                        </a:spcBef>
                        <a:spcAft>
                          <a:spcPts val="1000"/>
                        </a:spcAft>
                      </a:pPr>
                      <a:r>
                        <a:rPr lang="en-CA" sz="2000" b="1" dirty="0">
                          <a:solidFill>
                            <a:schemeClr val="tx1"/>
                          </a:solidFill>
                          <a:effectLst/>
                        </a:rPr>
                        <a:t>Slow </a:t>
                      </a:r>
                      <a:r>
                        <a:rPr lang="en-CA" sz="2000" b="1" dirty="0" smtClean="0">
                          <a:solidFill>
                            <a:schemeClr val="tx1"/>
                          </a:solidFill>
                          <a:effectLst/>
                        </a:rPr>
                        <a:t>down</a:t>
                      </a:r>
                    </a:p>
                  </a:txBody>
                  <a:tcPr marL="68580" marR="68580" marT="0" marB="0">
                    <a:solidFill>
                      <a:schemeClr val="accent2"/>
                    </a:solidFill>
                  </a:tcPr>
                </a:tc>
                <a:tc>
                  <a:txBody>
                    <a:bodyPr/>
                    <a:lstStyle/>
                    <a:p>
                      <a:pPr marL="0" marR="0" algn="ctr">
                        <a:lnSpc>
                          <a:spcPct val="115000"/>
                        </a:lnSpc>
                        <a:spcBef>
                          <a:spcPts val="0"/>
                        </a:spcBef>
                        <a:spcAft>
                          <a:spcPts val="1000"/>
                        </a:spcAft>
                      </a:pPr>
                      <a:r>
                        <a:rPr lang="en-CA" sz="2000" b="1" dirty="0">
                          <a:solidFill>
                            <a:schemeClr val="tx1"/>
                          </a:solidFill>
                          <a:effectLst/>
                        </a:rPr>
                        <a:t>Coaching /get the techniques/someone to vent to</a:t>
                      </a:r>
                      <a:endParaRPr lang="en-US" sz="20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2"/>
                    </a:solidFill>
                  </a:tcPr>
                </a:tc>
              </a:tr>
              <a:tr h="517182">
                <a:tc>
                  <a:txBody>
                    <a:bodyPr/>
                    <a:lstStyle/>
                    <a:p>
                      <a:pPr marL="0" marR="0" algn="ctr">
                        <a:lnSpc>
                          <a:spcPct val="115000"/>
                        </a:lnSpc>
                        <a:spcBef>
                          <a:spcPts val="0"/>
                        </a:spcBef>
                        <a:spcAft>
                          <a:spcPts val="1000"/>
                        </a:spcAft>
                      </a:pPr>
                      <a:r>
                        <a:rPr lang="en-CA" sz="2000" b="1" dirty="0">
                          <a:solidFill>
                            <a:schemeClr val="tx1"/>
                          </a:solidFill>
                          <a:effectLst/>
                        </a:rPr>
                        <a:t>Celebrating success/take the time</a:t>
                      </a:r>
                      <a:endParaRPr lang="en-US" sz="20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2"/>
                    </a:solidFill>
                  </a:tcPr>
                </a:tc>
                <a:tc>
                  <a:txBody>
                    <a:bodyPr/>
                    <a:lstStyle/>
                    <a:p>
                      <a:pPr marL="0" marR="0" algn="ctr">
                        <a:lnSpc>
                          <a:spcPct val="115000"/>
                        </a:lnSpc>
                        <a:spcBef>
                          <a:spcPts val="0"/>
                        </a:spcBef>
                        <a:spcAft>
                          <a:spcPts val="1000"/>
                        </a:spcAft>
                      </a:pPr>
                      <a:r>
                        <a:rPr lang="en-CA" sz="2000" b="1" dirty="0">
                          <a:solidFill>
                            <a:schemeClr val="tx1"/>
                          </a:solidFill>
                          <a:effectLst/>
                        </a:rPr>
                        <a:t>Anticipate workload with new projects</a:t>
                      </a:r>
                      <a:endParaRPr lang="en-US" sz="20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2"/>
                    </a:solidFill>
                  </a:tcPr>
                </a:tc>
              </a:tr>
              <a:tr h="486825">
                <a:tc>
                  <a:txBody>
                    <a:bodyPr/>
                    <a:lstStyle/>
                    <a:p>
                      <a:pPr marL="0" marR="0" algn="ctr">
                        <a:lnSpc>
                          <a:spcPct val="115000"/>
                        </a:lnSpc>
                        <a:spcBef>
                          <a:spcPts val="0"/>
                        </a:spcBef>
                        <a:spcAft>
                          <a:spcPts val="1000"/>
                        </a:spcAft>
                      </a:pPr>
                      <a:r>
                        <a:rPr lang="en-CA" sz="2000" b="1" dirty="0">
                          <a:solidFill>
                            <a:schemeClr val="tx1"/>
                          </a:solidFill>
                          <a:effectLst/>
                        </a:rPr>
                        <a:t>Team events/fun</a:t>
                      </a:r>
                      <a:endParaRPr lang="en-US" sz="20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2"/>
                    </a:solidFill>
                  </a:tcPr>
                </a:tc>
                <a:tc>
                  <a:txBody>
                    <a:bodyPr/>
                    <a:lstStyle/>
                    <a:p>
                      <a:pPr marL="0" marR="0" algn="ctr">
                        <a:lnSpc>
                          <a:spcPct val="115000"/>
                        </a:lnSpc>
                        <a:spcBef>
                          <a:spcPts val="0"/>
                        </a:spcBef>
                        <a:spcAft>
                          <a:spcPts val="1000"/>
                        </a:spcAft>
                      </a:pPr>
                      <a:r>
                        <a:rPr lang="en-CA" sz="2000" b="1" dirty="0">
                          <a:solidFill>
                            <a:schemeClr val="tx1"/>
                          </a:solidFill>
                          <a:effectLst/>
                        </a:rPr>
                        <a:t>Acknowledge limitations</a:t>
                      </a:r>
                      <a:endParaRPr lang="en-US" sz="20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2"/>
                    </a:solidFill>
                  </a:tcPr>
                </a:tc>
              </a:tr>
            </a:tbl>
          </a:graphicData>
        </a:graphic>
      </p:graphicFrame>
    </p:spTree>
    <p:extLst>
      <p:ext uri="{BB962C8B-B14F-4D97-AF65-F5344CB8AC3E}">
        <p14:creationId xmlns:p14="http://schemas.microsoft.com/office/powerpoint/2010/main" val="22454009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NEXT? </a:t>
            </a:r>
            <a:endParaRPr lang="en-US" dirty="0"/>
          </a:p>
        </p:txBody>
      </p:sp>
      <p:sp>
        <p:nvSpPr>
          <p:cNvPr id="3" name="Content Placeholder 2"/>
          <p:cNvSpPr>
            <a:spLocks noGrp="1"/>
          </p:cNvSpPr>
          <p:nvPr>
            <p:ph idx="1"/>
          </p:nvPr>
        </p:nvSpPr>
        <p:spPr/>
        <p:txBody>
          <a:bodyPr>
            <a:normAutofit fontScale="92500"/>
          </a:bodyPr>
          <a:lstStyle/>
          <a:p>
            <a:r>
              <a:rPr lang="en-US" dirty="0" smtClean="0"/>
              <a:t>Complete phase three and four of Recovery and Renewal work plan </a:t>
            </a:r>
          </a:p>
          <a:p>
            <a:r>
              <a:rPr lang="en-US" dirty="0"/>
              <a:t>P</a:t>
            </a:r>
            <a:r>
              <a:rPr lang="en-US" dirty="0" smtClean="0"/>
              <a:t>repare for fourth wave and third vaccination of </a:t>
            </a:r>
            <a:r>
              <a:rPr lang="en-US" dirty="0"/>
              <a:t>staff and </a:t>
            </a:r>
            <a:r>
              <a:rPr lang="en-US" dirty="0" smtClean="0"/>
              <a:t>residents</a:t>
            </a:r>
          </a:p>
          <a:p>
            <a:r>
              <a:rPr lang="en-US" dirty="0" smtClean="0"/>
              <a:t>Training and planning re: complex new admissions</a:t>
            </a:r>
            <a:endParaRPr lang="en-US" dirty="0"/>
          </a:p>
          <a:p>
            <a:r>
              <a:rPr lang="en-US" dirty="0"/>
              <a:t>I</a:t>
            </a:r>
            <a:r>
              <a:rPr lang="en-US" dirty="0" smtClean="0"/>
              <a:t>ntegrate </a:t>
            </a:r>
            <a:r>
              <a:rPr lang="en-US" dirty="0" smtClean="0"/>
              <a:t>families </a:t>
            </a:r>
            <a:r>
              <a:rPr lang="en-US" dirty="0" smtClean="0"/>
              <a:t>and </a:t>
            </a:r>
            <a:r>
              <a:rPr lang="en-US" dirty="0" smtClean="0"/>
              <a:t>volunteers into our wellness initiatives</a:t>
            </a:r>
          </a:p>
          <a:p>
            <a:r>
              <a:rPr lang="en-US" dirty="0"/>
              <a:t>Continue to work with and integrate Employee assistance (FSEAP) </a:t>
            </a:r>
          </a:p>
          <a:p>
            <a:r>
              <a:rPr lang="en-US" dirty="0" smtClean="0"/>
              <a:t>Complete special projects: Story-telling video and Memorial Garden</a:t>
            </a:r>
          </a:p>
          <a:p>
            <a:r>
              <a:rPr lang="en-US" dirty="0" smtClean="0"/>
              <a:t>Implement 2021 Wellness Calendar</a:t>
            </a:r>
          </a:p>
          <a:p>
            <a:r>
              <a:rPr lang="en-US" dirty="0" smtClean="0"/>
              <a:t>Prepare for one-</a:t>
            </a:r>
            <a:r>
              <a:rPr lang="en-US" dirty="0" smtClean="0"/>
              <a:t>year outbreak anniversary </a:t>
            </a:r>
            <a:r>
              <a:rPr lang="en-US" dirty="0" smtClean="0"/>
              <a:t>of our Outbreak</a:t>
            </a:r>
          </a:p>
          <a:p>
            <a:r>
              <a:rPr lang="en-US" dirty="0" smtClean="0"/>
              <a:t>Wellness </a:t>
            </a:r>
            <a:r>
              <a:rPr lang="en-US" dirty="0" smtClean="0"/>
              <a:t>planning for 2022</a:t>
            </a:r>
          </a:p>
        </p:txBody>
      </p:sp>
    </p:spTree>
    <p:extLst>
      <p:ext uri="{BB962C8B-B14F-4D97-AF65-F5344CB8AC3E}">
        <p14:creationId xmlns:p14="http://schemas.microsoft.com/office/powerpoint/2010/main" val="2188599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a:t>
            </a:r>
            <a:r>
              <a:rPr lang="en-US" dirty="0" smtClean="0"/>
              <a:t> </a:t>
            </a:r>
            <a:endParaRPr lang="en-US" dirty="0"/>
          </a:p>
        </p:txBody>
      </p:sp>
      <p:sp>
        <p:nvSpPr>
          <p:cNvPr id="3" name="Content Placeholder 2"/>
          <p:cNvSpPr>
            <a:spLocks noGrp="1"/>
          </p:cNvSpPr>
          <p:nvPr>
            <p:ph idx="1"/>
          </p:nvPr>
        </p:nvSpPr>
        <p:spPr/>
        <p:txBody>
          <a:bodyPr>
            <a:normAutofit/>
          </a:bodyPr>
          <a:lstStyle/>
          <a:p>
            <a:pPr marL="0" indent="0" algn="ctr">
              <a:buNone/>
            </a:pPr>
            <a:endParaRPr lang="en-US" dirty="0" smtClean="0"/>
          </a:p>
          <a:p>
            <a:pPr marL="0" indent="0" algn="ctr">
              <a:buNone/>
            </a:pPr>
            <a:endParaRPr lang="en-US" dirty="0"/>
          </a:p>
          <a:p>
            <a:pPr marL="0" indent="0" algn="ctr">
              <a:buNone/>
            </a:pPr>
            <a:endParaRPr lang="en-US" smtClean="0"/>
          </a:p>
          <a:p>
            <a:pPr marL="0" indent="0" algn="ctr">
              <a:buNone/>
            </a:pPr>
            <a:r>
              <a:rPr lang="en-US" smtClean="0"/>
              <a:t>Questions </a:t>
            </a:r>
            <a:r>
              <a:rPr lang="en-US" dirty="0" smtClean="0"/>
              <a:t>and Answers</a:t>
            </a:r>
            <a:endParaRPr lang="en-US" dirty="0" smtClean="0"/>
          </a:p>
        </p:txBody>
      </p:sp>
    </p:spTree>
    <p:extLst>
      <p:ext uri="{BB962C8B-B14F-4D97-AF65-F5344CB8AC3E}">
        <p14:creationId xmlns:p14="http://schemas.microsoft.com/office/powerpoint/2010/main" val="16214733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6159</TotalTime>
  <Words>1036</Words>
  <Application>Microsoft Office PowerPoint</Application>
  <PresentationFormat>Widescreen</PresentationFormat>
  <Paragraphs>157</Paragraphs>
  <Slides>17</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Arial Black</vt:lpstr>
      <vt:lpstr>Calibri</vt:lpstr>
      <vt:lpstr>Times New Roman</vt:lpstr>
      <vt:lpstr>Office Theme</vt:lpstr>
      <vt:lpstr>PowerPoint Presentation</vt:lpstr>
      <vt:lpstr>FOCUS on WELLNESS </vt:lpstr>
      <vt:lpstr>INTRODUCTION </vt:lpstr>
      <vt:lpstr>INTRODUCTION </vt:lpstr>
      <vt:lpstr>RECOVERY and RENEWAL </vt:lpstr>
      <vt:lpstr>RECOVERY and RENEWAL </vt:lpstr>
      <vt:lpstr>RECOVERY and RENEWAL </vt:lpstr>
      <vt:lpstr>SAMPLE of ACTIVITIES</vt:lpstr>
      <vt:lpstr>SAMPLE of ACTIVITIES</vt:lpstr>
      <vt:lpstr>SAMPLE of ACTIVITIES </vt:lpstr>
      <vt:lpstr>SAMPLE of ACTIVITIES</vt:lpstr>
      <vt:lpstr>PowerPoint Presentation</vt:lpstr>
      <vt:lpstr>SAMPLE of ACTIVITIES</vt:lpstr>
      <vt:lpstr>SAMPLE of ACTIVITIES</vt:lpstr>
      <vt:lpstr>SAMPLE of ACTIVITIES </vt:lpstr>
      <vt:lpstr>WHAT’S NEXT? </vt:lpstr>
      <vt:lpstr>THANK YOU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 Desmet</dc:creator>
  <cp:lastModifiedBy>David Hurford</cp:lastModifiedBy>
  <cp:revision>70</cp:revision>
  <dcterms:created xsi:type="dcterms:W3CDTF">2019-08-12T18:04:32Z</dcterms:created>
  <dcterms:modified xsi:type="dcterms:W3CDTF">2021-09-13T20:25:43Z</dcterms:modified>
</cp:coreProperties>
</file>